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6"/>
  </p:notesMasterIdLst>
  <p:handoutMasterIdLst>
    <p:handoutMasterId r:id="rId27"/>
  </p:handoutMasterIdLst>
  <p:sldIdLst>
    <p:sldId id="349" r:id="rId3"/>
    <p:sldId id="257" r:id="rId4"/>
    <p:sldId id="340" r:id="rId5"/>
    <p:sldId id="388" r:id="rId6"/>
    <p:sldId id="341" r:id="rId7"/>
    <p:sldId id="393" r:id="rId8"/>
    <p:sldId id="343" r:id="rId9"/>
    <p:sldId id="391" r:id="rId10"/>
    <p:sldId id="392" r:id="rId11"/>
    <p:sldId id="386" r:id="rId12"/>
    <p:sldId id="375" r:id="rId13"/>
    <p:sldId id="373" r:id="rId14"/>
    <p:sldId id="389" r:id="rId15"/>
    <p:sldId id="396" r:id="rId16"/>
    <p:sldId id="390" r:id="rId17"/>
    <p:sldId id="385" r:id="rId18"/>
    <p:sldId id="377" r:id="rId19"/>
    <p:sldId id="347" r:id="rId20"/>
    <p:sldId id="378" r:id="rId21"/>
    <p:sldId id="381" r:id="rId22"/>
    <p:sldId id="384" r:id="rId23"/>
    <p:sldId id="325" r:id="rId24"/>
    <p:sldId id="337"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sun Owo-Odusi" initials="MOO" lastIdx="2" clrIdx="0">
    <p:extLst>
      <p:ext uri="{19B8F6BF-5375-455C-9EA6-DF929625EA0E}">
        <p15:presenceInfo xmlns:p15="http://schemas.microsoft.com/office/powerpoint/2012/main" userId="132ab291d6ffe07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99CCFF"/>
    <a:srgbClr val="009900"/>
    <a:srgbClr val="FF9966"/>
    <a:srgbClr val="A8D08D"/>
    <a:srgbClr val="B9866D"/>
    <a:srgbClr val="FF9933"/>
    <a:srgbClr val="FFCC00"/>
    <a:srgbClr val="FF6699"/>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55" autoAdjust="0"/>
    <p:restoredTop sz="94660"/>
  </p:normalViewPr>
  <p:slideViewPr>
    <p:cSldViewPr snapToGrid="0">
      <p:cViewPr>
        <p:scale>
          <a:sx n="75" d="100"/>
          <a:sy n="75" d="100"/>
        </p:scale>
        <p:origin x="54" y="30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88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52F5646-780C-4572-91E1-07D6D47E70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9CB1060-3CC8-4728-9A02-02C60598CE1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1666B0A-2C4A-40E0-9839-66F2AF5D4DAB}" type="datetimeFigureOut">
              <a:rPr lang="en-US" smtClean="0"/>
              <a:t>12/4/2025</a:t>
            </a:fld>
            <a:endParaRPr lang="en-US"/>
          </a:p>
        </p:txBody>
      </p:sp>
      <p:sp>
        <p:nvSpPr>
          <p:cNvPr id="4" name="Footer Placeholder 3">
            <a:extLst>
              <a:ext uri="{FF2B5EF4-FFF2-40B4-BE49-F238E27FC236}">
                <a16:creationId xmlns:a16="http://schemas.microsoft.com/office/drawing/2014/main" id="{583F96DC-687C-492A-9635-527E1C92964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BC09CEA-8FBD-4256-B123-8D53856D788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0587459-677F-4084-883B-54FF81C1BAC8}" type="slidenum">
              <a:rPr lang="en-US" smtClean="0"/>
              <a:t>‹#›</a:t>
            </a:fld>
            <a:endParaRPr lang="en-US"/>
          </a:p>
        </p:txBody>
      </p:sp>
    </p:spTree>
    <p:extLst>
      <p:ext uri="{BB962C8B-B14F-4D97-AF65-F5344CB8AC3E}">
        <p14:creationId xmlns:p14="http://schemas.microsoft.com/office/powerpoint/2010/main" val="2504845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79B004-C3C7-44B7-9AA1-EFA6ECE42E49}" type="datetimeFigureOut">
              <a:rPr lang="en-US" smtClean="0"/>
              <a:t>12/4/2025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63B065-96D6-4BDD-8B3F-B50E17304F9C}" type="slidenum">
              <a:rPr lang="en-US" smtClean="0"/>
              <a:t>‹#›</a:t>
            </a:fld>
            <a:endParaRPr lang="en-US"/>
          </a:p>
        </p:txBody>
      </p:sp>
    </p:spTree>
    <p:extLst>
      <p:ext uri="{BB962C8B-B14F-4D97-AF65-F5344CB8AC3E}">
        <p14:creationId xmlns:p14="http://schemas.microsoft.com/office/powerpoint/2010/main" val="1225929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F0284756-1F2E-4849-A7F9-304885DE3E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55455E8-87CD-4AF6-BE86-D6BCE5875FC9}"/>
              </a:ext>
            </a:extLst>
          </p:cNvPr>
          <p:cNvSpPr>
            <a:spLocks noGrp="1"/>
          </p:cNvSpPr>
          <p:nvPr>
            <p:ph type="dt" sz="half" idx="10"/>
          </p:nvPr>
        </p:nvSpPr>
        <p:spPr/>
        <p:txBody>
          <a:bodyPr/>
          <a:lstStyle/>
          <a:p>
            <a:fld id="{29CE5D0E-77CB-44CA-AE5E-090D113441FA}" type="datetime1">
              <a:rPr lang="en-US" smtClean="0"/>
              <a:t>12/4/2025</a:t>
            </a:fld>
            <a:endParaRPr lang="en-US"/>
          </a:p>
        </p:txBody>
      </p:sp>
      <p:sp>
        <p:nvSpPr>
          <p:cNvPr id="5" name="Footer Placeholder 4">
            <a:extLst>
              <a:ext uri="{FF2B5EF4-FFF2-40B4-BE49-F238E27FC236}">
                <a16:creationId xmlns:a16="http://schemas.microsoft.com/office/drawing/2014/main" id="{02F2B381-D419-4703-B982-A8A35ABB60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1F560A-374D-43C5-9C16-A3B33095BBE9}"/>
              </a:ext>
            </a:extLst>
          </p:cNvPr>
          <p:cNvSpPr>
            <a:spLocks noGrp="1"/>
          </p:cNvSpPr>
          <p:nvPr>
            <p:ph type="sldNum" sz="quarter" idx="12"/>
          </p:nvPr>
        </p:nvSpPr>
        <p:spPr/>
        <p:txBody>
          <a:bodyPr/>
          <a:lstStyle/>
          <a:p>
            <a:fld id="{53CF6D8B-4226-4D16-AD6F-0888D982052E}" type="slidenum">
              <a:rPr lang="en-US" smtClean="0"/>
              <a:t>‹#›</a:t>
            </a:fld>
            <a:endParaRPr lang="en-US"/>
          </a:p>
        </p:txBody>
      </p:sp>
      <p:sp>
        <p:nvSpPr>
          <p:cNvPr id="8" name="Rectangle 7">
            <a:extLst>
              <a:ext uri="{FF2B5EF4-FFF2-40B4-BE49-F238E27FC236}">
                <a16:creationId xmlns:a16="http://schemas.microsoft.com/office/drawing/2014/main" id="{46CD8B90-2FF4-40A7-A6D5-8974860389C3}"/>
              </a:ext>
            </a:extLst>
          </p:cNvPr>
          <p:cNvSpPr>
            <a:spLocks noChangeArrowheads="1"/>
          </p:cNvSpPr>
          <p:nvPr userDrawn="1"/>
        </p:nvSpPr>
        <p:spPr bwMode="auto">
          <a:xfrm>
            <a:off x="0" y="2600202"/>
            <a:ext cx="12192000" cy="176213"/>
          </a:xfrm>
          <a:prstGeom prst="rect">
            <a:avLst/>
          </a:prstGeom>
          <a:solidFill>
            <a:srgbClr val="FFCC00"/>
          </a:solidFill>
          <a:ln>
            <a:noFill/>
          </a:ln>
        </p:spPr>
        <p:txBody>
          <a:bodyPr/>
          <a:lstStyle/>
          <a:p>
            <a:pPr marL="115888" marR="0" lvl="0" indent="-115888" defTabSz="914400" eaLnBrk="1" fontAlgn="auto" latinLnBrk="0" hangingPunct="1">
              <a:lnSpc>
                <a:spcPct val="100000"/>
              </a:lnSpc>
              <a:spcBef>
                <a:spcPct val="50000"/>
              </a:spcBef>
              <a:spcAft>
                <a:spcPts val="0"/>
              </a:spcAft>
              <a:buClrTx/>
              <a:buSzTx/>
              <a:buFontTx/>
              <a:buChar char="•"/>
              <a:tabLst/>
              <a:defRPr/>
            </a:pPr>
            <a:endParaRPr kumimoji="0" lang="en-US" sz="1300" b="0" i="0" u="none" strike="noStrike" kern="0" cap="none" spc="0" normalizeH="0" baseline="0" noProof="0" dirty="0">
              <a:ln>
                <a:noFill/>
              </a:ln>
              <a:solidFill>
                <a:prstClr val="white"/>
              </a:solidFill>
              <a:effectLst/>
              <a:uLnTx/>
              <a:uFillTx/>
              <a:latin typeface="Arial"/>
            </a:endParaRPr>
          </a:p>
        </p:txBody>
      </p:sp>
      <p:pic>
        <p:nvPicPr>
          <p:cNvPr id="9" name="Picture 8">
            <a:extLst>
              <a:ext uri="{FF2B5EF4-FFF2-40B4-BE49-F238E27FC236}">
                <a16:creationId xmlns:a16="http://schemas.microsoft.com/office/drawing/2014/main" id="{ADAEC8AB-4678-461A-8C6A-3A7D43AE722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8997" y="94554"/>
            <a:ext cx="1162612" cy="1091167"/>
          </a:xfrm>
          <a:prstGeom prst="rect">
            <a:avLst/>
          </a:prstGeom>
        </p:spPr>
      </p:pic>
      <p:pic>
        <p:nvPicPr>
          <p:cNvPr id="10" name="image1.png">
            <a:extLst>
              <a:ext uri="{FF2B5EF4-FFF2-40B4-BE49-F238E27FC236}">
                <a16:creationId xmlns:a16="http://schemas.microsoft.com/office/drawing/2014/main" id="{18C47FCC-C357-4EFD-806E-9291B96D37D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l="7961" t="14429" r="7959" b="14429"/>
          <a:stretch>
            <a:fillRect/>
          </a:stretch>
        </p:blipFill>
        <p:spPr bwMode="auto">
          <a:xfrm>
            <a:off x="10705954" y="78965"/>
            <a:ext cx="1345598" cy="11223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a:extLst>
              <a:ext uri="{FF2B5EF4-FFF2-40B4-BE49-F238E27FC236}">
                <a16:creationId xmlns:a16="http://schemas.microsoft.com/office/drawing/2014/main" id="{772C16E0-2CE2-4283-AF8F-47404976D9BE}"/>
              </a:ext>
            </a:extLst>
          </p:cNvPr>
          <p:cNvSpPr txBox="1"/>
          <p:nvPr userDrawn="1"/>
        </p:nvSpPr>
        <p:spPr>
          <a:xfrm>
            <a:off x="1510883" y="276127"/>
            <a:ext cx="9125796" cy="728020"/>
          </a:xfrm>
          <a:prstGeom prst="rect">
            <a:avLst/>
          </a:prstGeom>
          <a:noFill/>
        </p:spPr>
        <p:txBody>
          <a:bodyPr wrap="square">
            <a:spAutoFit/>
          </a:bodyPr>
          <a:lstStyle/>
          <a:p>
            <a:pPr algn="ctr" eaLnBrk="1" hangingPunct="1">
              <a:lnSpc>
                <a:spcPct val="107000"/>
              </a:lnSpc>
            </a:pPr>
            <a:r>
              <a:rPr lang="en-US" altLang="en-US" sz="2000" b="1" dirty="0">
                <a:latin typeface="Georgia" panose="02040502050405020303" pitchFamily="18" charset="0"/>
                <a:cs typeface="Arial" panose="020B0604020202020204" pitchFamily="34" charset="0"/>
              </a:rPr>
              <a:t>OGUN STATE ECONOMIC TRANSFORMATION PROJECT</a:t>
            </a:r>
            <a:endParaRPr lang="en-US" altLang="en-US" sz="1600" dirty="0">
              <a:latin typeface="Georgia" panose="02040502050405020303" pitchFamily="18" charset="0"/>
              <a:ea typeface="Calibri" panose="020F0502020204030204" pitchFamily="34" charset="0"/>
              <a:cs typeface="Times New Roman" panose="02020603050405020304" pitchFamily="18" charset="0"/>
            </a:endParaRPr>
          </a:p>
          <a:p>
            <a:pPr algn="ctr" eaLnBrk="1" hangingPunct="1">
              <a:lnSpc>
                <a:spcPct val="107000"/>
              </a:lnSpc>
            </a:pPr>
            <a:r>
              <a:rPr lang="en-US" altLang="en-US" sz="1600" i="1" dirty="0">
                <a:latin typeface="Georgia" panose="02040502050405020303" pitchFamily="18" charset="0"/>
                <a:cs typeface="Arial" panose="020B0604020202020204" pitchFamily="34" charset="0"/>
              </a:rPr>
              <a:t>(World Bank Funded)</a:t>
            </a:r>
            <a:r>
              <a:rPr lang="en-US" altLang="en-US" sz="2000" dirty="0">
                <a:latin typeface="Georgia" panose="02040502050405020303" pitchFamily="18" charset="0"/>
                <a:cs typeface="Calibri" panose="020F0502020204030204" pitchFamily="34" charset="0"/>
              </a:rPr>
              <a:t> </a:t>
            </a:r>
            <a:endParaRPr lang="en-US" altLang="en-US" sz="1600" dirty="0">
              <a:latin typeface="Georgia" panose="02040502050405020303" pitchFamily="18" charset="0"/>
              <a:cs typeface="Calibri" panose="020F0502020204030204" pitchFamily="34" charset="0"/>
            </a:endParaRPr>
          </a:p>
        </p:txBody>
      </p:sp>
      <p:sp>
        <p:nvSpPr>
          <p:cNvPr id="13" name="bg object 16">
            <a:extLst>
              <a:ext uri="{FF2B5EF4-FFF2-40B4-BE49-F238E27FC236}">
                <a16:creationId xmlns:a16="http://schemas.microsoft.com/office/drawing/2014/main" id="{22B1EC39-903F-47F5-AACC-4D2E9835B761}"/>
              </a:ext>
            </a:extLst>
          </p:cNvPr>
          <p:cNvSpPr/>
          <p:nvPr userDrawn="1"/>
        </p:nvSpPr>
        <p:spPr>
          <a:xfrm>
            <a:off x="1" y="2776414"/>
            <a:ext cx="12192000" cy="4081586"/>
          </a:xfrm>
          <a:prstGeom prst="rect">
            <a:avLst/>
          </a:prstGeom>
          <a:blipFill>
            <a:blip r:embed="rId4"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3987852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8539B-5688-4A6C-BE8D-0F88F0CA25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65140C-AA12-4A85-AFB0-5FDB896A3A5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7CE581-3E5F-4FEA-9D68-184B84424C68}"/>
              </a:ext>
            </a:extLst>
          </p:cNvPr>
          <p:cNvSpPr>
            <a:spLocks noGrp="1"/>
          </p:cNvSpPr>
          <p:nvPr>
            <p:ph type="dt" sz="half" idx="10"/>
          </p:nvPr>
        </p:nvSpPr>
        <p:spPr/>
        <p:txBody>
          <a:bodyPr/>
          <a:lstStyle/>
          <a:p>
            <a:fld id="{BD8ECF29-8AE8-4416-AB81-4D1AF4988EFB}" type="datetime1">
              <a:rPr lang="en-US" smtClean="0"/>
              <a:t>12/4/2025</a:t>
            </a:fld>
            <a:endParaRPr lang="en-US"/>
          </a:p>
        </p:txBody>
      </p:sp>
      <p:sp>
        <p:nvSpPr>
          <p:cNvPr id="5" name="Footer Placeholder 4">
            <a:extLst>
              <a:ext uri="{FF2B5EF4-FFF2-40B4-BE49-F238E27FC236}">
                <a16:creationId xmlns:a16="http://schemas.microsoft.com/office/drawing/2014/main" id="{B5A090A6-5B05-4886-9924-C0F067EB0C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7260EE-B397-4001-86F1-37E40413A4CC}"/>
              </a:ext>
            </a:extLst>
          </p:cNvPr>
          <p:cNvSpPr>
            <a:spLocks noGrp="1"/>
          </p:cNvSpPr>
          <p:nvPr>
            <p:ph type="sldNum" sz="quarter" idx="12"/>
          </p:nvPr>
        </p:nvSpPr>
        <p:spPr/>
        <p:txBody>
          <a:bodyPr/>
          <a:lstStyle/>
          <a:p>
            <a:fld id="{53CF6D8B-4226-4D16-AD6F-0888D982052E}" type="slidenum">
              <a:rPr lang="en-US" smtClean="0"/>
              <a:t>‹#›</a:t>
            </a:fld>
            <a:endParaRPr lang="en-US"/>
          </a:p>
        </p:txBody>
      </p:sp>
    </p:spTree>
    <p:extLst>
      <p:ext uri="{BB962C8B-B14F-4D97-AF65-F5344CB8AC3E}">
        <p14:creationId xmlns:p14="http://schemas.microsoft.com/office/powerpoint/2010/main" val="322246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1164CB5-6D9B-497D-9419-2F205374070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A6A8E05-F486-4542-91CE-E67813862E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DEE6BE-3551-4631-8277-1E73AA4954C1}"/>
              </a:ext>
            </a:extLst>
          </p:cNvPr>
          <p:cNvSpPr>
            <a:spLocks noGrp="1"/>
          </p:cNvSpPr>
          <p:nvPr>
            <p:ph type="dt" sz="half" idx="10"/>
          </p:nvPr>
        </p:nvSpPr>
        <p:spPr/>
        <p:txBody>
          <a:bodyPr/>
          <a:lstStyle/>
          <a:p>
            <a:fld id="{4186A4E6-C6B7-4A78-A4D0-0503F5A93127}" type="datetime1">
              <a:rPr lang="en-US" smtClean="0"/>
              <a:t>12/4/2025</a:t>
            </a:fld>
            <a:endParaRPr lang="en-US"/>
          </a:p>
        </p:txBody>
      </p:sp>
      <p:sp>
        <p:nvSpPr>
          <p:cNvPr id="5" name="Footer Placeholder 4">
            <a:extLst>
              <a:ext uri="{FF2B5EF4-FFF2-40B4-BE49-F238E27FC236}">
                <a16:creationId xmlns:a16="http://schemas.microsoft.com/office/drawing/2014/main" id="{702A3AEB-467A-427C-B172-64944D393A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C73DD6-820B-4E20-8032-17F2D4046E4F}"/>
              </a:ext>
            </a:extLst>
          </p:cNvPr>
          <p:cNvSpPr>
            <a:spLocks noGrp="1"/>
          </p:cNvSpPr>
          <p:nvPr>
            <p:ph type="sldNum" sz="quarter" idx="12"/>
          </p:nvPr>
        </p:nvSpPr>
        <p:spPr/>
        <p:txBody>
          <a:bodyPr/>
          <a:lstStyle/>
          <a:p>
            <a:fld id="{53CF6D8B-4226-4D16-AD6F-0888D982052E}" type="slidenum">
              <a:rPr lang="en-US" smtClean="0"/>
              <a:t>‹#›</a:t>
            </a:fld>
            <a:endParaRPr lang="en-US"/>
          </a:p>
        </p:txBody>
      </p:sp>
    </p:spTree>
    <p:extLst>
      <p:ext uri="{BB962C8B-B14F-4D97-AF65-F5344CB8AC3E}">
        <p14:creationId xmlns:p14="http://schemas.microsoft.com/office/powerpoint/2010/main" val="3621275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EE36A-2317-AF30-8409-92B281F975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54A17B8-C62A-6943-71C2-DA1B212434D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C2C3A61-536B-6E3E-0295-5406E831B121}"/>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5" name="Footer Placeholder 4">
            <a:extLst>
              <a:ext uri="{FF2B5EF4-FFF2-40B4-BE49-F238E27FC236}">
                <a16:creationId xmlns:a16="http://schemas.microsoft.com/office/drawing/2014/main" id="{51AFC25C-CF2D-3FF5-C6FF-BEEA7CB351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B07769-9579-6134-10EF-BC1474570D21}"/>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3952438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039C2-4757-1DE2-25F7-EDC0B290C5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A0FC3A-242E-CAF5-DA00-9C05D84CDAD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B81119-5D4D-9004-1548-5162CB65B3CA}"/>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5" name="Footer Placeholder 4">
            <a:extLst>
              <a:ext uri="{FF2B5EF4-FFF2-40B4-BE49-F238E27FC236}">
                <a16:creationId xmlns:a16="http://schemas.microsoft.com/office/drawing/2014/main" id="{739B18B4-A23F-9305-EFC5-8C5E8DC161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8C78B6-1493-0E7C-E448-C087213EB595}"/>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10175825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FB15F-A583-4AD6-659A-0EB5E93A28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5790E5-85B3-E8ED-5B5A-899EE2C65F2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5984A93-FA4F-EC58-26C5-525C7F717B56}"/>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5" name="Footer Placeholder 4">
            <a:extLst>
              <a:ext uri="{FF2B5EF4-FFF2-40B4-BE49-F238E27FC236}">
                <a16:creationId xmlns:a16="http://schemas.microsoft.com/office/drawing/2014/main" id="{0DB17C0F-E9C3-E390-DD2C-6F8C5E62C6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157EC-2E1A-1C71-C191-EF65E09BBD63}"/>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1750161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2AEDE2-E92D-193E-6408-5F02B227E29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451C2E-5EF3-13A5-D395-BD547FBAE1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7CEC336-45DE-2FDB-F139-ACBEAB4ADF1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B5FED2C-130A-F41B-6061-7F0020EA7057}"/>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6" name="Footer Placeholder 5">
            <a:extLst>
              <a:ext uri="{FF2B5EF4-FFF2-40B4-BE49-F238E27FC236}">
                <a16:creationId xmlns:a16="http://schemas.microsoft.com/office/drawing/2014/main" id="{F878B75B-291F-FADF-8B65-96BC7DA6B1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A33C8E-A0DB-7D80-B6C9-9048CA36613C}"/>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2317245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00652-441F-9D65-AF49-77C62DAD35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ABB296-128C-7DA9-04A6-60F57E8E47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A94562-13AB-0EEF-99DE-BDCC24BF07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2982E9-28AE-FDEE-5EC7-B99C3D37C3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7AC93D-847F-7883-B554-415B455A0C4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5AE5BE-4E8B-86EF-42CF-82E1AA968D55}"/>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8" name="Footer Placeholder 7">
            <a:extLst>
              <a:ext uri="{FF2B5EF4-FFF2-40B4-BE49-F238E27FC236}">
                <a16:creationId xmlns:a16="http://schemas.microsoft.com/office/drawing/2014/main" id="{F4B96C45-3B3A-19C6-9239-799B3EA41B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A2DC741-492A-01FD-3BB5-58D48FF53A88}"/>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24910052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0A530-3257-720A-940C-118BA751E2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A0C3044-2E0D-7E95-BF50-0EA940B899C3}"/>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4" name="Footer Placeholder 3">
            <a:extLst>
              <a:ext uri="{FF2B5EF4-FFF2-40B4-BE49-F238E27FC236}">
                <a16:creationId xmlns:a16="http://schemas.microsoft.com/office/drawing/2014/main" id="{55E6D604-8373-2C08-18EF-1D43FDC2CE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6DFEACC-16CC-A01A-83DE-F30B1DCDA5CE}"/>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14098935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rgbClr val="008000"/>
        </a:solidFill>
        <a:effectLst/>
      </p:bgPr>
    </p:bg>
    <p:spTree>
      <p:nvGrpSpPr>
        <p:cNvPr id="1" name=""/>
        <p:cNvGrpSpPr/>
        <p:nvPr/>
      </p:nvGrpSpPr>
      <p:grpSpPr>
        <a:xfrm>
          <a:off x="0" y="0"/>
          <a:ext cx="0" cy="0"/>
          <a:chOff x="0" y="0"/>
          <a:chExt cx="0" cy="0"/>
        </a:xfrm>
      </p:grpSpPr>
      <p:sp>
        <p:nvSpPr>
          <p:cNvPr id="7" name="Half Frame 6">
            <a:extLst>
              <a:ext uri="{FF2B5EF4-FFF2-40B4-BE49-F238E27FC236}">
                <a16:creationId xmlns:a16="http://schemas.microsoft.com/office/drawing/2014/main" id="{DB81EB34-0B1A-B73C-1E58-ECF35B8E0255}"/>
              </a:ext>
            </a:extLst>
          </p:cNvPr>
          <p:cNvSpPr/>
          <p:nvPr userDrawn="1"/>
        </p:nvSpPr>
        <p:spPr>
          <a:xfrm rot="5400000" flipH="1">
            <a:off x="6088518" y="743894"/>
            <a:ext cx="6803164" cy="5425047"/>
          </a:xfrm>
          <a:prstGeom prst="halfFram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6" name="image1.png">
            <a:extLst>
              <a:ext uri="{FF2B5EF4-FFF2-40B4-BE49-F238E27FC236}">
                <a16:creationId xmlns:a16="http://schemas.microsoft.com/office/drawing/2014/main" id="{0AFB9F95-1B3F-47FF-BC46-41A33526632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l="7961" t="14429" r="7959" b="14429"/>
          <a:stretch>
            <a:fillRect/>
          </a:stretch>
        </p:blipFill>
        <p:spPr bwMode="auto">
          <a:xfrm>
            <a:off x="10519761" y="5523591"/>
            <a:ext cx="1581084" cy="13187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FCF1DA0C-4791-471C-77C8-03040F3A8630}"/>
              </a:ext>
            </a:extLst>
          </p:cNvPr>
          <p:cNvSpPr/>
          <p:nvPr userDrawn="1"/>
        </p:nvSpPr>
        <p:spPr>
          <a:xfrm>
            <a:off x="10393086" y="-6036"/>
            <a:ext cx="1787236" cy="333979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BB026F0-7063-4688-2889-7346A27617B5}"/>
              </a:ext>
            </a:extLst>
          </p:cNvPr>
          <p:cNvPicPr>
            <a:picLocks noChangeAspect="1"/>
          </p:cNvPicPr>
          <p:nvPr userDrawn="1"/>
        </p:nvPicPr>
        <p:blipFill>
          <a:blip r:embed="rId3"/>
          <a:stretch>
            <a:fillRect/>
          </a:stretch>
        </p:blipFill>
        <p:spPr>
          <a:xfrm>
            <a:off x="10490691" y="112922"/>
            <a:ext cx="1639225" cy="1539787"/>
          </a:xfrm>
          <a:prstGeom prst="rect">
            <a:avLst/>
          </a:prstGeom>
        </p:spPr>
      </p:pic>
    </p:spTree>
    <p:extLst>
      <p:ext uri="{BB962C8B-B14F-4D97-AF65-F5344CB8AC3E}">
        <p14:creationId xmlns:p14="http://schemas.microsoft.com/office/powerpoint/2010/main" val="26753829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F2346-DF58-4284-6ACA-2796778E43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36E6BF9-E25A-D1EA-54A0-E0F202F4C43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BEA96B-DFDD-1E5C-7AF5-4F64570E1E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56CE62-A4F5-ACE4-E5C7-E683FDC14D40}"/>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6" name="Footer Placeholder 5">
            <a:extLst>
              <a:ext uri="{FF2B5EF4-FFF2-40B4-BE49-F238E27FC236}">
                <a16:creationId xmlns:a16="http://schemas.microsoft.com/office/drawing/2014/main" id="{EAC3B029-16E3-BDEB-0CDD-E3A213B8BC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FBF876-0056-1EEB-B1C8-87215E27B3EF}"/>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243654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DFF70B-A245-4118-AB11-8D3E87276977}"/>
              </a:ext>
            </a:extLst>
          </p:cNvPr>
          <p:cNvSpPr>
            <a:spLocks noGrp="1"/>
          </p:cNvSpPr>
          <p:nvPr>
            <p:ph type="title"/>
          </p:nvPr>
        </p:nvSpPr>
        <p:spPr>
          <a:xfrm>
            <a:off x="838200" y="98321"/>
            <a:ext cx="10069286" cy="911225"/>
          </a:xfrm>
        </p:spPr>
        <p:txBody>
          <a:bodyPr>
            <a:normAutofit/>
          </a:bodyPr>
          <a:lstStyle>
            <a:lvl1pPr>
              <a:defRPr sz="4000" b="1"/>
            </a:lvl1pPr>
          </a:lstStyle>
          <a:p>
            <a:r>
              <a:rPr lang="en-US"/>
              <a:t>Click to edit Master title style</a:t>
            </a:r>
          </a:p>
        </p:txBody>
      </p:sp>
      <p:sp>
        <p:nvSpPr>
          <p:cNvPr id="3" name="Content Placeholder 2">
            <a:extLst>
              <a:ext uri="{FF2B5EF4-FFF2-40B4-BE49-F238E27FC236}">
                <a16:creationId xmlns:a16="http://schemas.microsoft.com/office/drawing/2014/main" id="{7124A243-D948-43D4-AD0A-74C6422ECD78}"/>
              </a:ext>
            </a:extLst>
          </p:cNvPr>
          <p:cNvSpPr>
            <a:spLocks noGrp="1"/>
          </p:cNvSpPr>
          <p:nvPr>
            <p:ph idx="1"/>
          </p:nvPr>
        </p:nvSpPr>
        <p:spPr>
          <a:xfrm>
            <a:off x="838200" y="1259731"/>
            <a:ext cx="10515600" cy="46037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58F830-8E9E-446E-8580-6D001BD43174}"/>
              </a:ext>
            </a:extLst>
          </p:cNvPr>
          <p:cNvSpPr>
            <a:spLocks noGrp="1"/>
          </p:cNvSpPr>
          <p:nvPr>
            <p:ph type="dt" sz="half" idx="10"/>
          </p:nvPr>
        </p:nvSpPr>
        <p:spPr/>
        <p:txBody>
          <a:bodyPr/>
          <a:lstStyle/>
          <a:p>
            <a:fld id="{60623692-F934-4A56-9F07-3C1B111219CD}" type="datetime1">
              <a:rPr lang="en-US" smtClean="0"/>
              <a:t>12/4/2025</a:t>
            </a:fld>
            <a:endParaRPr lang="en-US"/>
          </a:p>
        </p:txBody>
      </p:sp>
      <p:sp>
        <p:nvSpPr>
          <p:cNvPr id="6" name="Slide Number Placeholder 5">
            <a:extLst>
              <a:ext uri="{FF2B5EF4-FFF2-40B4-BE49-F238E27FC236}">
                <a16:creationId xmlns:a16="http://schemas.microsoft.com/office/drawing/2014/main" id="{08A10E96-539B-4953-A056-46E399542BE1}"/>
              </a:ext>
            </a:extLst>
          </p:cNvPr>
          <p:cNvSpPr>
            <a:spLocks noGrp="1"/>
          </p:cNvSpPr>
          <p:nvPr>
            <p:ph type="sldNum" sz="quarter" idx="12"/>
          </p:nvPr>
        </p:nvSpPr>
        <p:spPr>
          <a:xfrm>
            <a:off x="11152802" y="291744"/>
            <a:ext cx="897281" cy="365125"/>
          </a:xfrm>
        </p:spPr>
        <p:txBody>
          <a:bodyPr/>
          <a:lstStyle>
            <a:lvl1pPr algn="ctr">
              <a:defRPr sz="2000"/>
            </a:lvl1pPr>
          </a:lstStyle>
          <a:p>
            <a:fld id="{53CF6D8B-4226-4D16-AD6F-0888D982052E}" type="slidenum">
              <a:rPr lang="en-US" smtClean="0"/>
              <a:pPr/>
              <a:t>‹#›</a:t>
            </a:fld>
            <a:endParaRPr lang="en-US" dirty="0"/>
          </a:p>
        </p:txBody>
      </p:sp>
      <p:sp>
        <p:nvSpPr>
          <p:cNvPr id="8" name="Rectangle 9">
            <a:extLst>
              <a:ext uri="{FF2B5EF4-FFF2-40B4-BE49-F238E27FC236}">
                <a16:creationId xmlns:a16="http://schemas.microsoft.com/office/drawing/2014/main" id="{80C559C0-699D-4A2C-AFFF-93FC394443B5}"/>
              </a:ext>
            </a:extLst>
          </p:cNvPr>
          <p:cNvSpPr>
            <a:spLocks noChangeArrowheads="1"/>
          </p:cNvSpPr>
          <p:nvPr userDrawn="1"/>
        </p:nvSpPr>
        <p:spPr bwMode="auto">
          <a:xfrm>
            <a:off x="0" y="1066884"/>
            <a:ext cx="12192000" cy="125493"/>
          </a:xfrm>
          <a:prstGeom prst="rect">
            <a:avLst/>
          </a:prstGeom>
          <a:solidFill>
            <a:srgbClr val="FFCC00"/>
          </a:solidFill>
          <a:ln>
            <a:noFill/>
          </a:ln>
        </p:spPr>
        <p:txBody>
          <a:bodyPr/>
          <a:lstStyle/>
          <a:p>
            <a:pPr marL="115888" marR="0" lvl="0" indent="-115888" defTabSz="914400" eaLnBrk="1" fontAlgn="base" latinLnBrk="0" hangingPunct="1">
              <a:lnSpc>
                <a:spcPct val="100000"/>
              </a:lnSpc>
              <a:spcBef>
                <a:spcPct val="50000"/>
              </a:spcBef>
              <a:spcAft>
                <a:spcPct val="0"/>
              </a:spcAft>
              <a:buClrTx/>
              <a:buSzTx/>
              <a:buFontTx/>
              <a:buChar char="•"/>
              <a:tabLst/>
              <a:defRPr/>
            </a:pPr>
            <a:endParaRPr kumimoji="0" lang="en-US" sz="1300" b="0" i="0" u="none" strike="noStrike" kern="0" cap="none" spc="0" normalizeH="0" baseline="0" noProof="0">
              <a:ln>
                <a:noFill/>
              </a:ln>
              <a:solidFill>
                <a:prstClr val="white"/>
              </a:solidFill>
              <a:effectLst/>
              <a:uLnTx/>
              <a:uFillTx/>
              <a:latin typeface="Trebuchet MS" pitchFamily="34" charset="0"/>
              <a:ea typeface="MS PGothic" pitchFamily="34" charset="-128"/>
            </a:endParaRPr>
          </a:p>
        </p:txBody>
      </p:sp>
      <p:pic>
        <p:nvPicPr>
          <p:cNvPr id="11" name="Picture 10">
            <a:extLst>
              <a:ext uri="{FF2B5EF4-FFF2-40B4-BE49-F238E27FC236}">
                <a16:creationId xmlns:a16="http://schemas.microsoft.com/office/drawing/2014/main" id="{4F056E43-5170-428E-988A-FBAD6F680F8D}"/>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28155" y="6106165"/>
            <a:ext cx="810046" cy="760267"/>
          </a:xfrm>
          <a:prstGeom prst="rect">
            <a:avLst/>
          </a:prstGeom>
        </p:spPr>
      </p:pic>
      <p:pic>
        <p:nvPicPr>
          <p:cNvPr id="12" name="image1.png">
            <a:extLst>
              <a:ext uri="{FF2B5EF4-FFF2-40B4-BE49-F238E27FC236}">
                <a16:creationId xmlns:a16="http://schemas.microsoft.com/office/drawing/2014/main" id="{F04EECDC-7464-4EA3-BB5A-037E3BF5DF0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l="7961" t="14429" r="7959" b="14429"/>
          <a:stretch>
            <a:fillRect/>
          </a:stretch>
        </p:blipFill>
        <p:spPr bwMode="auto">
          <a:xfrm>
            <a:off x="11216970" y="6058492"/>
            <a:ext cx="940203" cy="784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399352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9B8B3-1291-6766-F026-0207D0D66B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238C4D-BA5E-6C14-434C-9E04EA6189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EC2A23E-6E24-43B5-55A8-1640AEFBDE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F47733-30DB-C7D2-A4B2-632AF1EC7A0F}"/>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6" name="Footer Placeholder 5">
            <a:extLst>
              <a:ext uri="{FF2B5EF4-FFF2-40B4-BE49-F238E27FC236}">
                <a16:creationId xmlns:a16="http://schemas.microsoft.com/office/drawing/2014/main" id="{720620EF-AB79-2628-AE12-00D5BE428A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E18459-0A2F-322C-AB1D-C366B2017C18}"/>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1466819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E3C94-2857-6256-C21D-3F567763C5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0D8CDA-CF9B-0968-302E-9D9F6EEB7F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9B6490-2317-BD8F-8880-77CB2F5D68ED}"/>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5" name="Footer Placeholder 4">
            <a:extLst>
              <a:ext uri="{FF2B5EF4-FFF2-40B4-BE49-F238E27FC236}">
                <a16:creationId xmlns:a16="http://schemas.microsoft.com/office/drawing/2014/main" id="{6E55504D-753B-7B55-7869-2DD4D5B65C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0F3C19-FADD-68BE-B1C5-33ADA1ABA436}"/>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4959332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99DB78-7E64-7045-A2C7-F04A7329787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804C42-879A-04F7-F9F9-3D211A3DA78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0441D1-626A-58F9-DB72-562310C3753C}"/>
              </a:ext>
            </a:extLst>
          </p:cNvPr>
          <p:cNvSpPr>
            <a:spLocks noGrp="1"/>
          </p:cNvSpPr>
          <p:nvPr>
            <p:ph type="dt" sz="half" idx="10"/>
          </p:nvPr>
        </p:nvSpPr>
        <p:spPr/>
        <p:txBody>
          <a:bodyPr/>
          <a:lstStyle/>
          <a:p>
            <a:fld id="{7731C7FF-4D4E-4C48-8702-D9EBB7E5FABD}" type="datetimeFigureOut">
              <a:rPr lang="en-US" smtClean="0"/>
              <a:t>12/4/2025</a:t>
            </a:fld>
            <a:endParaRPr lang="en-US"/>
          </a:p>
        </p:txBody>
      </p:sp>
      <p:sp>
        <p:nvSpPr>
          <p:cNvPr id="5" name="Footer Placeholder 4">
            <a:extLst>
              <a:ext uri="{FF2B5EF4-FFF2-40B4-BE49-F238E27FC236}">
                <a16:creationId xmlns:a16="http://schemas.microsoft.com/office/drawing/2014/main" id="{EDD1482A-716A-375D-8CCA-70F614413C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C1AA1E-DC8F-0AD0-A52D-CA012250006F}"/>
              </a:ext>
            </a:extLst>
          </p:cNvPr>
          <p:cNvSpPr>
            <a:spLocks noGrp="1"/>
          </p:cNvSpPr>
          <p:nvPr>
            <p:ph type="sldNum" sz="quarter" idx="12"/>
          </p:nvPr>
        </p:nvSpPr>
        <p:spPr/>
        <p:txBody>
          <a:bodyPr/>
          <a:lstStyle/>
          <a:p>
            <a:fld id="{CEC30B69-CCFD-453A-853A-CD79570EF37C}" type="slidenum">
              <a:rPr lang="en-US" smtClean="0"/>
              <a:t>‹#›</a:t>
            </a:fld>
            <a:endParaRPr lang="en-US"/>
          </a:p>
        </p:txBody>
      </p:sp>
    </p:spTree>
    <p:extLst>
      <p:ext uri="{BB962C8B-B14F-4D97-AF65-F5344CB8AC3E}">
        <p14:creationId xmlns:p14="http://schemas.microsoft.com/office/powerpoint/2010/main" val="2930989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6CC4B-6D9B-46B5-A229-E0BFEDCE9338}"/>
              </a:ext>
            </a:extLst>
          </p:cNvPr>
          <p:cNvSpPr>
            <a:spLocks noGrp="1"/>
          </p:cNvSpPr>
          <p:nvPr>
            <p:ph type="title"/>
          </p:nvPr>
        </p:nvSpPr>
        <p:spPr>
          <a:xfrm>
            <a:off x="966335" y="2111988"/>
            <a:ext cx="10114113" cy="2156409"/>
          </a:xfrm>
        </p:spPr>
        <p:txBody>
          <a:bodyPr anchor="b">
            <a:normAutofit/>
          </a:bodyPr>
          <a:lstStyle>
            <a:lvl1pPr algn="ctr">
              <a:defRPr sz="6000" b="1"/>
            </a:lvl1pPr>
          </a:lstStyle>
          <a:p>
            <a:r>
              <a:rPr lang="en-US"/>
              <a:t>Click to edit Master title style</a:t>
            </a:r>
          </a:p>
        </p:txBody>
      </p:sp>
      <p:sp>
        <p:nvSpPr>
          <p:cNvPr id="4" name="Date Placeholder 3">
            <a:extLst>
              <a:ext uri="{FF2B5EF4-FFF2-40B4-BE49-F238E27FC236}">
                <a16:creationId xmlns:a16="http://schemas.microsoft.com/office/drawing/2014/main" id="{B3A6652A-E311-41FE-9F3C-49DAF48C1514}"/>
              </a:ext>
            </a:extLst>
          </p:cNvPr>
          <p:cNvSpPr>
            <a:spLocks noGrp="1"/>
          </p:cNvSpPr>
          <p:nvPr>
            <p:ph type="dt" sz="half" idx="10"/>
          </p:nvPr>
        </p:nvSpPr>
        <p:spPr/>
        <p:txBody>
          <a:bodyPr/>
          <a:lstStyle/>
          <a:p>
            <a:fld id="{95B9E824-C28B-4675-B20B-B684FC7F930C}" type="datetime1">
              <a:rPr lang="en-US" smtClean="0"/>
              <a:t>12/4/2025</a:t>
            </a:fld>
            <a:endParaRPr lang="en-US"/>
          </a:p>
        </p:txBody>
      </p:sp>
      <p:sp>
        <p:nvSpPr>
          <p:cNvPr id="5" name="Footer Placeholder 4">
            <a:extLst>
              <a:ext uri="{FF2B5EF4-FFF2-40B4-BE49-F238E27FC236}">
                <a16:creationId xmlns:a16="http://schemas.microsoft.com/office/drawing/2014/main" id="{5BDD189F-02B9-4B2E-8071-977DE73F2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F85ED8-3DDD-4D6C-9036-64493BDE0C28}"/>
              </a:ext>
            </a:extLst>
          </p:cNvPr>
          <p:cNvSpPr>
            <a:spLocks noGrp="1"/>
          </p:cNvSpPr>
          <p:nvPr>
            <p:ph type="sldNum" sz="quarter" idx="12"/>
          </p:nvPr>
        </p:nvSpPr>
        <p:spPr/>
        <p:txBody>
          <a:bodyPr/>
          <a:lstStyle>
            <a:lvl1pPr>
              <a:defRPr b="0" i="1">
                <a:solidFill>
                  <a:schemeClr val="tx1">
                    <a:lumMod val="95000"/>
                    <a:lumOff val="5000"/>
                  </a:schemeClr>
                </a:solidFill>
              </a:defRPr>
            </a:lvl1pPr>
          </a:lstStyle>
          <a:p>
            <a:fld id="{53CF6D8B-4226-4D16-AD6F-0888D982052E}" type="slidenum">
              <a:rPr lang="en-US" smtClean="0"/>
              <a:pPr/>
              <a:t>‹#›</a:t>
            </a:fld>
            <a:endParaRPr lang="en-US"/>
          </a:p>
        </p:txBody>
      </p:sp>
      <p:grpSp>
        <p:nvGrpSpPr>
          <p:cNvPr id="7" name="Group 6">
            <a:extLst>
              <a:ext uri="{FF2B5EF4-FFF2-40B4-BE49-F238E27FC236}">
                <a16:creationId xmlns:a16="http://schemas.microsoft.com/office/drawing/2014/main" id="{51BE97A4-C5F4-4956-8BD0-5A3AEBC8163B}"/>
              </a:ext>
            </a:extLst>
          </p:cNvPr>
          <p:cNvGrpSpPr>
            <a:grpSpLocks/>
          </p:cNvGrpSpPr>
          <p:nvPr userDrawn="1"/>
        </p:nvGrpSpPr>
        <p:grpSpPr bwMode="auto">
          <a:xfrm rot="16200000" flipV="1">
            <a:off x="95559" y="4000498"/>
            <a:ext cx="2761944" cy="2953061"/>
            <a:chOff x="0" y="12289"/>
            <a:chExt cx="3550" cy="3551"/>
          </a:xfrm>
        </p:grpSpPr>
        <p:sp>
          <p:nvSpPr>
            <p:cNvPr id="8" name="Freeform 37">
              <a:extLst>
                <a:ext uri="{FF2B5EF4-FFF2-40B4-BE49-F238E27FC236}">
                  <a16:creationId xmlns:a16="http://schemas.microsoft.com/office/drawing/2014/main" id="{D8BBAA38-7B19-42E0-905C-8A4E28A2246E}"/>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rgbClr val="00B05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1680" dirty="0"/>
            </a:p>
          </p:txBody>
        </p:sp>
        <p:sp>
          <p:nvSpPr>
            <p:cNvPr id="9" name="Freeform 38">
              <a:extLst>
                <a:ext uri="{FF2B5EF4-FFF2-40B4-BE49-F238E27FC236}">
                  <a16:creationId xmlns:a16="http://schemas.microsoft.com/office/drawing/2014/main" id="{ECA67351-4D5D-44F5-915F-B1C33A6FD82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1680" dirty="0"/>
            </a:p>
          </p:txBody>
        </p:sp>
        <p:sp>
          <p:nvSpPr>
            <p:cNvPr id="10" name="Freeform 39">
              <a:extLst>
                <a:ext uri="{FF2B5EF4-FFF2-40B4-BE49-F238E27FC236}">
                  <a16:creationId xmlns:a16="http://schemas.microsoft.com/office/drawing/2014/main" id="{8DCBC818-40DE-452B-96A4-D13B3D44554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1680" dirty="0"/>
            </a:p>
          </p:txBody>
        </p:sp>
      </p:grpSp>
      <p:grpSp>
        <p:nvGrpSpPr>
          <p:cNvPr id="11" name="Group 10">
            <a:extLst>
              <a:ext uri="{FF2B5EF4-FFF2-40B4-BE49-F238E27FC236}">
                <a16:creationId xmlns:a16="http://schemas.microsoft.com/office/drawing/2014/main" id="{B01D3D14-F04D-423A-9269-5CDC459EE94C}"/>
              </a:ext>
            </a:extLst>
          </p:cNvPr>
          <p:cNvGrpSpPr>
            <a:grpSpLocks/>
          </p:cNvGrpSpPr>
          <p:nvPr userDrawn="1"/>
        </p:nvGrpSpPr>
        <p:grpSpPr bwMode="auto">
          <a:xfrm rot="10800000">
            <a:off x="8848320" y="0"/>
            <a:ext cx="3318280" cy="3103527"/>
            <a:chOff x="0" y="12289"/>
            <a:chExt cx="3550" cy="3551"/>
          </a:xfrm>
        </p:grpSpPr>
        <p:sp>
          <p:nvSpPr>
            <p:cNvPr id="12" name="Freeform 15">
              <a:extLst>
                <a:ext uri="{FF2B5EF4-FFF2-40B4-BE49-F238E27FC236}">
                  <a16:creationId xmlns:a16="http://schemas.microsoft.com/office/drawing/2014/main" id="{6B6A76CE-AB05-4EE0-92F4-C1F8A05537A8}"/>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rgbClr val="FFCC0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1680" dirty="0"/>
            </a:p>
          </p:txBody>
        </p:sp>
        <p:sp>
          <p:nvSpPr>
            <p:cNvPr id="13" name="Freeform 16">
              <a:extLst>
                <a:ext uri="{FF2B5EF4-FFF2-40B4-BE49-F238E27FC236}">
                  <a16:creationId xmlns:a16="http://schemas.microsoft.com/office/drawing/2014/main" id="{F5C94CE7-D824-47AD-8561-3424A24C703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1680" dirty="0"/>
            </a:p>
          </p:txBody>
        </p:sp>
        <p:sp>
          <p:nvSpPr>
            <p:cNvPr id="14" name="Freeform 17">
              <a:extLst>
                <a:ext uri="{FF2B5EF4-FFF2-40B4-BE49-F238E27FC236}">
                  <a16:creationId xmlns:a16="http://schemas.microsoft.com/office/drawing/2014/main" id="{E51D61EB-16C6-44EB-9ECE-65FCABF9CFA8}"/>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rgbClr val="00B050"/>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sz="1680" dirty="0"/>
            </a:p>
          </p:txBody>
        </p:sp>
      </p:grpSp>
      <p:pic>
        <p:nvPicPr>
          <p:cNvPr id="15" name="Picture 14">
            <a:extLst>
              <a:ext uri="{FF2B5EF4-FFF2-40B4-BE49-F238E27FC236}">
                <a16:creationId xmlns:a16="http://schemas.microsoft.com/office/drawing/2014/main" id="{5F85BD7C-0555-46EE-AE0F-9941DA29423C}"/>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0" y="3039312"/>
            <a:ext cx="794396" cy="745579"/>
          </a:xfrm>
          <a:prstGeom prst="rect">
            <a:avLst/>
          </a:prstGeom>
        </p:spPr>
      </p:pic>
      <p:pic>
        <p:nvPicPr>
          <p:cNvPr id="16" name="image1.png">
            <a:extLst>
              <a:ext uri="{FF2B5EF4-FFF2-40B4-BE49-F238E27FC236}">
                <a16:creationId xmlns:a16="http://schemas.microsoft.com/office/drawing/2014/main" id="{C712B66C-FAFA-40E4-8937-AD75A7589D8E}"/>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l="7961" t="14429" r="7959" b="14429"/>
          <a:stretch>
            <a:fillRect/>
          </a:stretch>
        </p:blipFill>
        <p:spPr bwMode="auto">
          <a:xfrm>
            <a:off x="11225665" y="3090410"/>
            <a:ext cx="771363" cy="643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20998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8BF1F-8896-4A76-A826-6258E14101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033CB5-58EE-46E5-818D-D0CB92C6D5F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73F2EF-7782-4E95-8FDD-3A86361E79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5CA51-CBC8-41AF-9A99-806118EC6726}"/>
              </a:ext>
            </a:extLst>
          </p:cNvPr>
          <p:cNvSpPr>
            <a:spLocks noGrp="1"/>
          </p:cNvSpPr>
          <p:nvPr>
            <p:ph type="dt" sz="half" idx="10"/>
          </p:nvPr>
        </p:nvSpPr>
        <p:spPr/>
        <p:txBody>
          <a:bodyPr/>
          <a:lstStyle/>
          <a:p>
            <a:fld id="{75F4A698-D1DF-4B75-9B5F-9662B8921BA4}" type="datetime1">
              <a:rPr lang="en-US" smtClean="0"/>
              <a:t>12/4/2025</a:t>
            </a:fld>
            <a:endParaRPr lang="en-US"/>
          </a:p>
        </p:txBody>
      </p:sp>
      <p:sp>
        <p:nvSpPr>
          <p:cNvPr id="6" name="Footer Placeholder 5">
            <a:extLst>
              <a:ext uri="{FF2B5EF4-FFF2-40B4-BE49-F238E27FC236}">
                <a16:creationId xmlns:a16="http://schemas.microsoft.com/office/drawing/2014/main" id="{9009D37C-8514-49E0-9DC6-D2A5BCC05A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AF47DC-9D01-492A-BC0E-6B1CFF4CA9D8}"/>
              </a:ext>
            </a:extLst>
          </p:cNvPr>
          <p:cNvSpPr>
            <a:spLocks noGrp="1"/>
          </p:cNvSpPr>
          <p:nvPr>
            <p:ph type="sldNum" sz="quarter" idx="12"/>
          </p:nvPr>
        </p:nvSpPr>
        <p:spPr/>
        <p:txBody>
          <a:bodyPr/>
          <a:lstStyle/>
          <a:p>
            <a:fld id="{53CF6D8B-4226-4D16-AD6F-0888D982052E}" type="slidenum">
              <a:rPr lang="en-US" smtClean="0"/>
              <a:t>‹#›</a:t>
            </a:fld>
            <a:endParaRPr lang="en-US"/>
          </a:p>
        </p:txBody>
      </p:sp>
    </p:spTree>
    <p:extLst>
      <p:ext uri="{BB962C8B-B14F-4D97-AF65-F5344CB8AC3E}">
        <p14:creationId xmlns:p14="http://schemas.microsoft.com/office/powerpoint/2010/main" val="2953002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90441-C2EC-42AB-8D00-8099D4B85A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4C511F-548F-4DC1-9091-AFD8B04F2E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B63FF7-B431-4091-8EBB-062AEE793F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32DF31-74EE-48C6-A946-331A2D3FF0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2A9AEE-AD36-4E41-90AB-43D08C04F9D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F8376B0-9C86-4938-9F13-20ABD50A0EBA}"/>
              </a:ext>
            </a:extLst>
          </p:cNvPr>
          <p:cNvSpPr>
            <a:spLocks noGrp="1"/>
          </p:cNvSpPr>
          <p:nvPr>
            <p:ph type="dt" sz="half" idx="10"/>
          </p:nvPr>
        </p:nvSpPr>
        <p:spPr/>
        <p:txBody>
          <a:bodyPr/>
          <a:lstStyle/>
          <a:p>
            <a:fld id="{648504B5-F3A8-4970-9448-D9AE1978AE7D}" type="datetime1">
              <a:rPr lang="en-US" smtClean="0"/>
              <a:t>12/4/2025</a:t>
            </a:fld>
            <a:endParaRPr lang="en-US"/>
          </a:p>
        </p:txBody>
      </p:sp>
      <p:sp>
        <p:nvSpPr>
          <p:cNvPr id="8" name="Footer Placeholder 7">
            <a:extLst>
              <a:ext uri="{FF2B5EF4-FFF2-40B4-BE49-F238E27FC236}">
                <a16:creationId xmlns:a16="http://schemas.microsoft.com/office/drawing/2014/main" id="{6B621C1C-8A5F-42DB-8D15-BDC528D893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E2E11CD-6825-4D55-B726-D03A44E66AEB}"/>
              </a:ext>
            </a:extLst>
          </p:cNvPr>
          <p:cNvSpPr>
            <a:spLocks noGrp="1"/>
          </p:cNvSpPr>
          <p:nvPr>
            <p:ph type="sldNum" sz="quarter" idx="12"/>
          </p:nvPr>
        </p:nvSpPr>
        <p:spPr/>
        <p:txBody>
          <a:bodyPr/>
          <a:lstStyle/>
          <a:p>
            <a:fld id="{53CF6D8B-4226-4D16-AD6F-0888D982052E}" type="slidenum">
              <a:rPr lang="en-US" smtClean="0"/>
              <a:t>‹#›</a:t>
            </a:fld>
            <a:endParaRPr lang="en-US"/>
          </a:p>
        </p:txBody>
      </p:sp>
    </p:spTree>
    <p:extLst>
      <p:ext uri="{BB962C8B-B14F-4D97-AF65-F5344CB8AC3E}">
        <p14:creationId xmlns:p14="http://schemas.microsoft.com/office/powerpoint/2010/main" val="4290822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bg object 16">
            <a:extLst>
              <a:ext uri="{FF2B5EF4-FFF2-40B4-BE49-F238E27FC236}">
                <a16:creationId xmlns:a16="http://schemas.microsoft.com/office/drawing/2014/main" id="{F6FCFB73-F6B2-4E0C-AA18-A8D76B7A5237}"/>
              </a:ext>
            </a:extLst>
          </p:cNvPr>
          <p:cNvSpPr/>
          <p:nvPr userDrawn="1"/>
        </p:nvSpPr>
        <p:spPr>
          <a:xfrm>
            <a:off x="5566610" y="0"/>
            <a:ext cx="6625389" cy="6858000"/>
          </a:xfrm>
          <a:prstGeom prst="rect">
            <a:avLst/>
          </a:prstGeom>
          <a:blipFill>
            <a:blip r:embed="rId2" cstate="print"/>
            <a:stretch>
              <a:fillRect/>
            </a:stretch>
          </a:blipFill>
        </p:spPr>
        <p:txBody>
          <a:bodyPr wrap="square" lIns="0" tIns="0" rIns="0" bIns="0" rtlCol="0"/>
          <a:lstStyle/>
          <a:p>
            <a:endParaRPr/>
          </a:p>
        </p:txBody>
      </p:sp>
      <p:sp>
        <p:nvSpPr>
          <p:cNvPr id="2" name="Title 1">
            <a:extLst>
              <a:ext uri="{FF2B5EF4-FFF2-40B4-BE49-F238E27FC236}">
                <a16:creationId xmlns:a16="http://schemas.microsoft.com/office/drawing/2014/main" id="{71FE6CEC-7D1C-43B1-8FEC-9401EDEE5A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7BAF794-4742-48CF-BE7F-4D97A74D2980}"/>
              </a:ext>
            </a:extLst>
          </p:cNvPr>
          <p:cNvSpPr>
            <a:spLocks noGrp="1"/>
          </p:cNvSpPr>
          <p:nvPr>
            <p:ph type="dt" sz="half" idx="10"/>
          </p:nvPr>
        </p:nvSpPr>
        <p:spPr/>
        <p:txBody>
          <a:bodyPr/>
          <a:lstStyle/>
          <a:p>
            <a:fld id="{514769E0-93FB-480E-9CF9-27DF7813C26B}" type="datetime1">
              <a:rPr lang="en-US" smtClean="0"/>
              <a:t>12/4/2025</a:t>
            </a:fld>
            <a:endParaRPr lang="en-US"/>
          </a:p>
        </p:txBody>
      </p:sp>
      <p:sp>
        <p:nvSpPr>
          <p:cNvPr id="4" name="Footer Placeholder 3">
            <a:extLst>
              <a:ext uri="{FF2B5EF4-FFF2-40B4-BE49-F238E27FC236}">
                <a16:creationId xmlns:a16="http://schemas.microsoft.com/office/drawing/2014/main" id="{699FD261-517B-4DD1-A440-7F7774C216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5001B5C-2BEF-4BD7-A60C-5D7D38B51EFD}"/>
              </a:ext>
            </a:extLst>
          </p:cNvPr>
          <p:cNvSpPr>
            <a:spLocks noGrp="1"/>
          </p:cNvSpPr>
          <p:nvPr>
            <p:ph type="sldNum" sz="quarter" idx="12"/>
          </p:nvPr>
        </p:nvSpPr>
        <p:spPr/>
        <p:txBody>
          <a:bodyPr/>
          <a:lstStyle>
            <a:lvl1pPr>
              <a:defRPr>
                <a:solidFill>
                  <a:schemeClr val="bg1"/>
                </a:solidFill>
              </a:defRPr>
            </a:lvl1pPr>
          </a:lstStyle>
          <a:p>
            <a:fld id="{53CF6D8B-4226-4D16-AD6F-0888D982052E}" type="slidenum">
              <a:rPr lang="en-US" smtClean="0"/>
              <a:pPr/>
              <a:t>‹#›</a:t>
            </a:fld>
            <a:endParaRPr lang="en-US"/>
          </a:p>
        </p:txBody>
      </p:sp>
    </p:spTree>
    <p:extLst>
      <p:ext uri="{BB962C8B-B14F-4D97-AF65-F5344CB8AC3E}">
        <p14:creationId xmlns:p14="http://schemas.microsoft.com/office/powerpoint/2010/main" val="890679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3DBDA8-5286-4150-B744-B94C5A39BAB4}"/>
              </a:ext>
            </a:extLst>
          </p:cNvPr>
          <p:cNvSpPr>
            <a:spLocks noGrp="1"/>
          </p:cNvSpPr>
          <p:nvPr>
            <p:ph type="dt" sz="half" idx="10"/>
          </p:nvPr>
        </p:nvSpPr>
        <p:spPr/>
        <p:txBody>
          <a:bodyPr/>
          <a:lstStyle>
            <a:lvl1pPr>
              <a:defRPr>
                <a:latin typeface="Georgia" panose="02040502050405020303" pitchFamily="18" charset="0"/>
              </a:defRPr>
            </a:lvl1pPr>
          </a:lstStyle>
          <a:p>
            <a:fld id="{D7EBD709-4538-4BCF-8A78-FAEC3C126DAE}" type="datetime1">
              <a:rPr lang="en-US" smtClean="0"/>
              <a:t>12/4/2025</a:t>
            </a:fld>
            <a:endParaRPr lang="en-US"/>
          </a:p>
        </p:txBody>
      </p:sp>
      <p:sp>
        <p:nvSpPr>
          <p:cNvPr id="3" name="Footer Placeholder 2">
            <a:extLst>
              <a:ext uri="{FF2B5EF4-FFF2-40B4-BE49-F238E27FC236}">
                <a16:creationId xmlns:a16="http://schemas.microsoft.com/office/drawing/2014/main" id="{EBB4E921-9845-4345-9457-91BE3033FC05}"/>
              </a:ext>
            </a:extLst>
          </p:cNvPr>
          <p:cNvSpPr>
            <a:spLocks noGrp="1"/>
          </p:cNvSpPr>
          <p:nvPr>
            <p:ph type="ftr" sz="quarter" idx="11"/>
          </p:nvPr>
        </p:nvSpPr>
        <p:spPr/>
        <p:txBody>
          <a:bodyPr/>
          <a:lstStyle>
            <a:lvl1pPr>
              <a:defRPr>
                <a:latin typeface="Georgia" panose="02040502050405020303" pitchFamily="18" charset="0"/>
              </a:defRPr>
            </a:lvl1pPr>
          </a:lstStyle>
          <a:p>
            <a:endParaRPr lang="en-US"/>
          </a:p>
        </p:txBody>
      </p:sp>
      <p:sp>
        <p:nvSpPr>
          <p:cNvPr id="4" name="Slide Number Placeholder 3">
            <a:extLst>
              <a:ext uri="{FF2B5EF4-FFF2-40B4-BE49-F238E27FC236}">
                <a16:creationId xmlns:a16="http://schemas.microsoft.com/office/drawing/2014/main" id="{04D1A955-FCB0-4CD1-8A40-76561A757C78}"/>
              </a:ext>
            </a:extLst>
          </p:cNvPr>
          <p:cNvSpPr>
            <a:spLocks noGrp="1"/>
          </p:cNvSpPr>
          <p:nvPr>
            <p:ph type="sldNum" sz="quarter" idx="12"/>
          </p:nvPr>
        </p:nvSpPr>
        <p:spPr>
          <a:xfrm>
            <a:off x="8780419" y="6356350"/>
            <a:ext cx="2743200" cy="365125"/>
          </a:xfrm>
        </p:spPr>
        <p:txBody>
          <a:bodyPr/>
          <a:lstStyle>
            <a:lvl1pPr>
              <a:defRPr>
                <a:latin typeface="Georgia" panose="02040502050405020303" pitchFamily="18" charset="0"/>
              </a:defRPr>
            </a:lvl1pPr>
          </a:lstStyle>
          <a:p>
            <a:fld id="{53CF6D8B-4226-4D16-AD6F-0888D982052E}" type="slidenum">
              <a:rPr lang="en-US" smtClean="0"/>
              <a:pPr/>
              <a:t>‹#›</a:t>
            </a:fld>
            <a:endParaRPr lang="en-US"/>
          </a:p>
        </p:txBody>
      </p:sp>
      <p:sp>
        <p:nvSpPr>
          <p:cNvPr id="13" name="bg object 16">
            <a:extLst>
              <a:ext uri="{FF2B5EF4-FFF2-40B4-BE49-F238E27FC236}">
                <a16:creationId xmlns:a16="http://schemas.microsoft.com/office/drawing/2014/main" id="{7378834A-7C14-4E1C-9D8E-CBBABDAB89FC}"/>
              </a:ext>
            </a:extLst>
          </p:cNvPr>
          <p:cNvSpPr/>
          <p:nvPr userDrawn="1"/>
        </p:nvSpPr>
        <p:spPr>
          <a:xfrm>
            <a:off x="0" y="0"/>
            <a:ext cx="12192000" cy="6858000"/>
          </a:xfrm>
          <a:prstGeom prst="rect">
            <a:avLst/>
          </a:prstGeom>
          <a:blipFill>
            <a:blip r:embed="rId2" cstate="print"/>
            <a:stretch>
              <a:fillRect/>
            </a:stretch>
          </a:blipFill>
        </p:spPr>
        <p:txBody>
          <a:bodyPr wrap="square" lIns="0" tIns="0" rIns="0" bIns="0" rtlCol="0"/>
          <a:lstStyle/>
          <a:p>
            <a:endParaRPr/>
          </a:p>
        </p:txBody>
      </p:sp>
      <p:sp>
        <p:nvSpPr>
          <p:cNvPr id="16" name="Rectangle 15">
            <a:extLst>
              <a:ext uri="{FF2B5EF4-FFF2-40B4-BE49-F238E27FC236}">
                <a16:creationId xmlns:a16="http://schemas.microsoft.com/office/drawing/2014/main" id="{55721321-8D2E-45F8-958E-4BE9D450FA53}"/>
              </a:ext>
            </a:extLst>
          </p:cNvPr>
          <p:cNvSpPr/>
          <p:nvPr userDrawn="1"/>
        </p:nvSpPr>
        <p:spPr>
          <a:xfrm>
            <a:off x="0" y="1835194"/>
            <a:ext cx="12192000" cy="33207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g object 18">
            <a:extLst>
              <a:ext uri="{FF2B5EF4-FFF2-40B4-BE49-F238E27FC236}">
                <a16:creationId xmlns:a16="http://schemas.microsoft.com/office/drawing/2014/main" id="{9E799344-11B3-4362-8549-4B3F1419EF56}"/>
              </a:ext>
            </a:extLst>
          </p:cNvPr>
          <p:cNvSpPr/>
          <p:nvPr userDrawn="1"/>
        </p:nvSpPr>
        <p:spPr>
          <a:xfrm>
            <a:off x="1382417" y="2437242"/>
            <a:ext cx="2501138" cy="2346909"/>
          </a:xfrm>
          <a:prstGeom prst="rect">
            <a:avLst/>
          </a:prstGeom>
          <a:blipFill>
            <a:blip r:embed="rId3" cstate="print"/>
            <a:stretch>
              <a:fillRect/>
            </a:stretch>
          </a:blipFill>
        </p:spPr>
        <p:txBody>
          <a:bodyPr wrap="square" lIns="0" tIns="0" rIns="0" bIns="0" rtlCol="0"/>
          <a:lstStyle/>
          <a:p>
            <a:endParaRPr dirty="0"/>
          </a:p>
        </p:txBody>
      </p:sp>
      <p:pic>
        <p:nvPicPr>
          <p:cNvPr id="15" name="image1.png">
            <a:extLst>
              <a:ext uri="{FF2B5EF4-FFF2-40B4-BE49-F238E27FC236}">
                <a16:creationId xmlns:a16="http://schemas.microsoft.com/office/drawing/2014/main" id="{264DFD77-3C47-43DB-920A-1F376339FA00}"/>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l="7961" t="14429" r="7959" b="14429"/>
          <a:stretch>
            <a:fillRect/>
          </a:stretch>
        </p:blipFill>
        <p:spPr bwMode="auto">
          <a:xfrm>
            <a:off x="8153400" y="2342962"/>
            <a:ext cx="2604138" cy="2172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9940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17DFF-FB49-42B9-ABA4-6F6744CB73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2F15B4-26C8-4B79-8D39-EC470E9387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61C086-D959-4054-B782-2FA984CBB6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082D20-BE9E-4034-B219-746ADC0B8257}"/>
              </a:ext>
            </a:extLst>
          </p:cNvPr>
          <p:cNvSpPr>
            <a:spLocks noGrp="1"/>
          </p:cNvSpPr>
          <p:nvPr>
            <p:ph type="dt" sz="half" idx="10"/>
          </p:nvPr>
        </p:nvSpPr>
        <p:spPr/>
        <p:txBody>
          <a:bodyPr/>
          <a:lstStyle/>
          <a:p>
            <a:fld id="{0BCEDA16-26F2-4642-80D2-B047CE50AD6D}" type="datetime1">
              <a:rPr lang="en-US" smtClean="0"/>
              <a:t>12/4/2025</a:t>
            </a:fld>
            <a:endParaRPr lang="en-US"/>
          </a:p>
        </p:txBody>
      </p:sp>
      <p:sp>
        <p:nvSpPr>
          <p:cNvPr id="6" name="Footer Placeholder 5">
            <a:extLst>
              <a:ext uri="{FF2B5EF4-FFF2-40B4-BE49-F238E27FC236}">
                <a16:creationId xmlns:a16="http://schemas.microsoft.com/office/drawing/2014/main" id="{6D60F3AE-6FDE-43ED-8137-819D2FD859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455E76-CF7F-429D-9215-82E12694421B}"/>
              </a:ext>
            </a:extLst>
          </p:cNvPr>
          <p:cNvSpPr>
            <a:spLocks noGrp="1"/>
          </p:cNvSpPr>
          <p:nvPr>
            <p:ph type="sldNum" sz="quarter" idx="12"/>
          </p:nvPr>
        </p:nvSpPr>
        <p:spPr/>
        <p:txBody>
          <a:bodyPr/>
          <a:lstStyle/>
          <a:p>
            <a:fld id="{53CF6D8B-4226-4D16-AD6F-0888D982052E}" type="slidenum">
              <a:rPr lang="en-US" smtClean="0"/>
              <a:t>‹#›</a:t>
            </a:fld>
            <a:endParaRPr lang="en-US"/>
          </a:p>
        </p:txBody>
      </p:sp>
    </p:spTree>
    <p:extLst>
      <p:ext uri="{BB962C8B-B14F-4D97-AF65-F5344CB8AC3E}">
        <p14:creationId xmlns:p14="http://schemas.microsoft.com/office/powerpoint/2010/main" val="2913738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59F81-11FF-405A-83E3-618FB57433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374D2BB-2D58-4F83-BADE-C5C24C9BD9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8D685D1-8713-4C0A-A715-D553C920C3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CE0071-4E4C-4C26-BD01-8725EE51FC08}"/>
              </a:ext>
            </a:extLst>
          </p:cNvPr>
          <p:cNvSpPr>
            <a:spLocks noGrp="1"/>
          </p:cNvSpPr>
          <p:nvPr>
            <p:ph type="dt" sz="half" idx="10"/>
          </p:nvPr>
        </p:nvSpPr>
        <p:spPr/>
        <p:txBody>
          <a:bodyPr/>
          <a:lstStyle/>
          <a:p>
            <a:fld id="{1A07ACC4-6FC5-4F80-9A96-66C95F94F2D5}" type="datetime1">
              <a:rPr lang="en-US" smtClean="0"/>
              <a:t>12/4/2025</a:t>
            </a:fld>
            <a:endParaRPr lang="en-US"/>
          </a:p>
        </p:txBody>
      </p:sp>
      <p:sp>
        <p:nvSpPr>
          <p:cNvPr id="6" name="Footer Placeholder 5">
            <a:extLst>
              <a:ext uri="{FF2B5EF4-FFF2-40B4-BE49-F238E27FC236}">
                <a16:creationId xmlns:a16="http://schemas.microsoft.com/office/drawing/2014/main" id="{0123B7C8-45CA-4B4D-B5B6-D0A78EEFDD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E109FD-6E8F-4B72-92D0-78103FC0C02A}"/>
              </a:ext>
            </a:extLst>
          </p:cNvPr>
          <p:cNvSpPr>
            <a:spLocks noGrp="1"/>
          </p:cNvSpPr>
          <p:nvPr>
            <p:ph type="sldNum" sz="quarter" idx="12"/>
          </p:nvPr>
        </p:nvSpPr>
        <p:spPr/>
        <p:txBody>
          <a:bodyPr/>
          <a:lstStyle/>
          <a:p>
            <a:fld id="{53CF6D8B-4226-4D16-AD6F-0888D982052E}" type="slidenum">
              <a:rPr lang="en-US" smtClean="0"/>
              <a:t>‹#›</a:t>
            </a:fld>
            <a:endParaRPr lang="en-US"/>
          </a:p>
        </p:txBody>
      </p:sp>
    </p:spTree>
    <p:extLst>
      <p:ext uri="{BB962C8B-B14F-4D97-AF65-F5344CB8AC3E}">
        <p14:creationId xmlns:p14="http://schemas.microsoft.com/office/powerpoint/2010/main" val="17977165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BA9E94-3DBD-4491-822D-94D09703887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6464233-680E-4762-A62B-70C17D0C45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60406D-D37D-4704-B63E-8EC0EB1235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Georgia" panose="02040502050405020303" pitchFamily="18" charset="0"/>
              </a:defRPr>
            </a:lvl1pPr>
          </a:lstStyle>
          <a:p>
            <a:fld id="{1D4032F9-FDD1-4D91-BB6B-2606A94B1408}" type="datetime1">
              <a:rPr lang="en-US" smtClean="0"/>
              <a:t>12/4/2025</a:t>
            </a:fld>
            <a:endParaRPr lang="en-US"/>
          </a:p>
        </p:txBody>
      </p:sp>
      <p:sp>
        <p:nvSpPr>
          <p:cNvPr id="5" name="Footer Placeholder 4">
            <a:extLst>
              <a:ext uri="{FF2B5EF4-FFF2-40B4-BE49-F238E27FC236}">
                <a16:creationId xmlns:a16="http://schemas.microsoft.com/office/drawing/2014/main" id="{57AAD9A6-E905-4FCA-B64F-E27DC5C1A4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Georgia" panose="02040502050405020303" pitchFamily="18" charset="0"/>
              </a:defRPr>
            </a:lvl1pPr>
          </a:lstStyle>
          <a:p>
            <a:endParaRPr lang="en-US"/>
          </a:p>
        </p:txBody>
      </p:sp>
      <p:sp>
        <p:nvSpPr>
          <p:cNvPr id="6" name="Slide Number Placeholder 5">
            <a:extLst>
              <a:ext uri="{FF2B5EF4-FFF2-40B4-BE49-F238E27FC236}">
                <a16:creationId xmlns:a16="http://schemas.microsoft.com/office/drawing/2014/main" id="{DB8E0415-1218-4192-BDAC-876079F2A0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1">
                <a:solidFill>
                  <a:schemeClr val="tx1"/>
                </a:solidFill>
                <a:latin typeface="Georgia" panose="02040502050405020303" pitchFamily="18" charset="0"/>
              </a:defRPr>
            </a:lvl1pPr>
          </a:lstStyle>
          <a:p>
            <a:fld id="{53CF6D8B-4226-4D16-AD6F-0888D982052E}" type="slidenum">
              <a:rPr lang="en-US" smtClean="0"/>
              <a:pPr/>
              <a:t>‹#›</a:t>
            </a:fld>
            <a:endParaRPr lang="en-US"/>
          </a:p>
        </p:txBody>
      </p:sp>
    </p:spTree>
    <p:extLst>
      <p:ext uri="{BB962C8B-B14F-4D97-AF65-F5344CB8AC3E}">
        <p14:creationId xmlns:p14="http://schemas.microsoft.com/office/powerpoint/2010/main" val="3383507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Georgia" panose="02040502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eorgia" panose="020405020504050203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eorgia" panose="020405020504050203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eorgia" panose="020405020504050203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eorgia" panose="020405020504050203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eorgia" panose="020405020504050203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1C5FA9-F189-0772-7E1A-F6DB91EC9C7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46AECF-162E-D64D-24F9-D2127375CA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98A745-C7A0-C08D-FA15-0057BA54C6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731C7FF-4D4E-4C48-8702-D9EBB7E5FABD}" type="datetimeFigureOut">
              <a:rPr lang="en-US" smtClean="0"/>
              <a:t>12/4/2025</a:t>
            </a:fld>
            <a:endParaRPr lang="en-US"/>
          </a:p>
        </p:txBody>
      </p:sp>
      <p:sp>
        <p:nvSpPr>
          <p:cNvPr id="5" name="Footer Placeholder 4">
            <a:extLst>
              <a:ext uri="{FF2B5EF4-FFF2-40B4-BE49-F238E27FC236}">
                <a16:creationId xmlns:a16="http://schemas.microsoft.com/office/drawing/2014/main" id="{B5379411-9D50-388D-EFBA-BE7AEC4D4C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38BD54F-4781-C756-3B25-FD4A2C8AAF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C30B69-CCFD-453A-853A-CD79570EF37C}" type="slidenum">
              <a:rPr lang="en-US" smtClean="0"/>
              <a:t>‹#›</a:t>
            </a:fld>
            <a:endParaRPr lang="en-US"/>
          </a:p>
        </p:txBody>
      </p:sp>
    </p:spTree>
    <p:extLst>
      <p:ext uri="{BB962C8B-B14F-4D97-AF65-F5344CB8AC3E}">
        <p14:creationId xmlns:p14="http://schemas.microsoft.com/office/powerpoint/2010/main" val="14432520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7813E6E-C790-3C12-5273-12D034BEA43B}"/>
              </a:ext>
            </a:extLst>
          </p:cNvPr>
          <p:cNvSpPr txBox="1"/>
          <p:nvPr/>
        </p:nvSpPr>
        <p:spPr>
          <a:xfrm>
            <a:off x="221679" y="109869"/>
            <a:ext cx="9615055" cy="855171"/>
          </a:xfrm>
          <a:prstGeom prst="rect">
            <a:avLst/>
          </a:prstGeom>
          <a:noFill/>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altLang="en-US" sz="2400" b="1" i="0" u="none" strike="noStrike" kern="1200" cap="none" spc="0" normalizeH="0" baseline="0" noProof="0" dirty="0">
                <a:ln>
                  <a:noFill/>
                </a:ln>
                <a:solidFill>
                  <a:prstClr val="white"/>
                </a:solidFill>
                <a:effectLst/>
                <a:uLnTx/>
                <a:uFillTx/>
                <a:latin typeface="Georgia" panose="02040502050405020303" pitchFamily="18" charset="0"/>
                <a:ea typeface="+mn-ea"/>
                <a:cs typeface="Arial" panose="020B0604020202020204" pitchFamily="34" charset="0"/>
              </a:rPr>
              <a:t>OGUN STATE ECONOMIC TRANSFORMATION PROJECT</a:t>
            </a:r>
            <a:endParaRPr kumimoji="0" lang="en-US" altLang="en-US" sz="1800" b="0" i="0" u="none" strike="noStrike" kern="1200" cap="none" spc="0" normalizeH="0" baseline="0" noProof="0" dirty="0">
              <a:ln>
                <a:noFill/>
              </a:ln>
              <a:solidFill>
                <a:prstClr val="white"/>
              </a:solidFill>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altLang="en-US" sz="1800" b="0" i="1" u="none" strike="noStrike" kern="1200" cap="none" spc="0" normalizeH="0" baseline="0" noProof="0" dirty="0">
                <a:ln>
                  <a:noFill/>
                </a:ln>
                <a:solidFill>
                  <a:prstClr val="white"/>
                </a:solidFill>
                <a:effectLst/>
                <a:uLnTx/>
                <a:uFillTx/>
                <a:latin typeface="Georgia" panose="02040502050405020303" pitchFamily="18" charset="0"/>
                <a:ea typeface="+mn-ea"/>
                <a:cs typeface="Arial" panose="020B0604020202020204" pitchFamily="34" charset="0"/>
              </a:rPr>
              <a:t>(World Bank Funded)</a:t>
            </a:r>
            <a:r>
              <a:rPr kumimoji="0" lang="en-US" altLang="en-US" sz="2400" b="0" i="0" u="none" strike="noStrike" kern="1200" cap="none" spc="0" normalizeH="0" baseline="0" noProof="0" dirty="0">
                <a:ln>
                  <a:noFill/>
                </a:ln>
                <a:solidFill>
                  <a:prstClr val="white"/>
                </a:solidFill>
                <a:effectLst/>
                <a:uLnTx/>
                <a:uFillTx/>
                <a:latin typeface="Georgia" panose="02040502050405020303" pitchFamily="18" charset="0"/>
                <a:ea typeface="+mn-ea"/>
                <a:cs typeface="Calibri" panose="020F0502020204030204" pitchFamily="34" charset="0"/>
              </a:rPr>
              <a:t> </a:t>
            </a:r>
            <a:endParaRPr kumimoji="0" lang="en-US" altLang="en-US" sz="1800" b="0" i="0" u="none" strike="noStrike" kern="1200" cap="none" spc="0" normalizeH="0" baseline="0" noProof="0" dirty="0">
              <a:ln>
                <a:noFill/>
              </a:ln>
              <a:solidFill>
                <a:prstClr val="white"/>
              </a:solidFill>
              <a:effectLst/>
              <a:uLnTx/>
              <a:uFillTx/>
              <a:latin typeface="Georgia" panose="02040502050405020303" pitchFamily="18" charset="0"/>
              <a:ea typeface="+mn-ea"/>
              <a:cs typeface="Calibri" panose="020F0502020204030204" pitchFamily="34" charset="0"/>
            </a:endParaRPr>
          </a:p>
        </p:txBody>
      </p:sp>
      <p:sp>
        <p:nvSpPr>
          <p:cNvPr id="10" name="Title 1">
            <a:extLst>
              <a:ext uri="{FF2B5EF4-FFF2-40B4-BE49-F238E27FC236}">
                <a16:creationId xmlns:a16="http://schemas.microsoft.com/office/drawing/2014/main" id="{F0A09690-7988-93EE-28E2-777035496F7F}"/>
              </a:ext>
            </a:extLst>
          </p:cNvPr>
          <p:cNvSpPr txBox="1">
            <a:spLocks noChangeArrowheads="1"/>
          </p:cNvSpPr>
          <p:nvPr/>
        </p:nvSpPr>
        <p:spPr>
          <a:xfrm>
            <a:off x="506866" y="1186972"/>
            <a:ext cx="9044680" cy="159541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Georgia" panose="02040502050405020303" pitchFamily="18" charset="0"/>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fr-FR" altLang="en-US" sz="3600" b="0" i="0" u="none" strike="noStrike" kern="1200" cap="none" spc="0" normalizeH="0" baseline="0" noProof="0" dirty="0">
                <a:ln>
                  <a:noFill/>
                </a:ln>
                <a:solidFill>
                  <a:prstClr val="white"/>
                </a:solidFill>
                <a:effectLst/>
                <a:uLnTx/>
                <a:uFillTx/>
                <a:latin typeface="Georgia Pro Black" panose="02040A02050405020203" pitchFamily="18" charset="0"/>
                <a:ea typeface="+mj-ea"/>
                <a:cs typeface="+mj-cs"/>
              </a:rPr>
              <a:t>IMPLEMENTATION SUPPORT MISSION (ISM 8)</a:t>
            </a: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altLang="en-US" sz="2800" b="0" i="0" u="none" strike="noStrike" kern="1200" cap="none" spc="0" normalizeH="0" baseline="0" noProof="0" dirty="0">
                <a:ln>
                  <a:noFill/>
                </a:ln>
                <a:solidFill>
                  <a:prstClr val="white"/>
                </a:solidFill>
                <a:effectLst/>
                <a:uLnTx/>
                <a:uFillTx/>
                <a:latin typeface="Georgia Pro Black" panose="02040A02050405020203" pitchFamily="18" charset="0"/>
                <a:ea typeface="+mj-ea"/>
                <a:cs typeface="+mj-cs"/>
              </a:rPr>
              <a:t>DEC 1 - 5, 2025</a:t>
            </a:r>
          </a:p>
        </p:txBody>
      </p:sp>
      <p:sp>
        <p:nvSpPr>
          <p:cNvPr id="4" name="Title 22">
            <a:extLst>
              <a:ext uri="{FF2B5EF4-FFF2-40B4-BE49-F238E27FC236}">
                <a16:creationId xmlns:a16="http://schemas.microsoft.com/office/drawing/2014/main" id="{132A4C17-F85E-CA01-F9EA-AD82FB3B772E}"/>
              </a:ext>
            </a:extLst>
          </p:cNvPr>
          <p:cNvSpPr txBox="1">
            <a:spLocks/>
          </p:cNvSpPr>
          <p:nvPr/>
        </p:nvSpPr>
        <p:spPr bwMode="auto">
          <a:xfrm>
            <a:off x="274125" y="2765922"/>
            <a:ext cx="9510163" cy="2474013"/>
          </a:xfrm>
          <a:prstGeom prst="rect">
            <a:avLst/>
          </a:prstGeom>
          <a:noFill/>
          <a:ln w="9525">
            <a:noFill/>
            <a:miter lim="800000"/>
            <a:headEnd/>
            <a:tailEnd/>
          </a:ln>
        </p:spPr>
        <p:txBody>
          <a:bodyPr vert="horz" wrap="square" lIns="0" tIns="0" rIns="0" bIns="0" numCol="1" anchor="t" anchorCtr="0" compatLnSpc="1">
            <a:prstTxWarp prst="textNoShape">
              <a:avLst/>
            </a:prstTxWarp>
            <a:noAutofit/>
          </a:bodyPr>
          <a:lstStyle>
            <a:lvl1pPr algn="l" rtl="0" eaLnBrk="1" fontAlgn="base" hangingPunct="1">
              <a:lnSpc>
                <a:spcPct val="100000"/>
              </a:lnSpc>
              <a:spcBef>
                <a:spcPts val="0"/>
              </a:spcBef>
              <a:spcAft>
                <a:spcPct val="0"/>
              </a:spcAft>
              <a:defRPr sz="3600" b="1" cap="all" baseline="0">
                <a:solidFill>
                  <a:schemeClr val="bg1"/>
                </a:solidFill>
                <a:latin typeface="+mj-lt"/>
                <a:ea typeface="MS PGothic" pitchFamily="34" charset="-128"/>
                <a:cs typeface="ＭＳ Ｐゴシック" charset="0"/>
              </a:defRPr>
            </a:lvl1pPr>
            <a:lvl2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2pPr>
            <a:lvl3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3pPr>
            <a:lvl4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4pPr>
            <a:lvl5pPr algn="l" rtl="0" eaLnBrk="1" fontAlgn="base" hangingPunct="1">
              <a:spcBef>
                <a:spcPct val="0"/>
              </a:spcBef>
              <a:spcAft>
                <a:spcPct val="0"/>
              </a:spcAft>
              <a:defRPr sz="2600">
                <a:solidFill>
                  <a:schemeClr val="tx1"/>
                </a:solidFill>
                <a:latin typeface="Arial Bold" charset="0"/>
                <a:ea typeface="MS PGothic" pitchFamily="34" charset="-128"/>
                <a:cs typeface="ＭＳ Ｐゴシック" charset="0"/>
              </a:defRPr>
            </a:lvl5pPr>
            <a:lvl6pPr marL="457200" algn="ctr" rtl="0" eaLnBrk="1" fontAlgn="base" hangingPunct="1">
              <a:spcBef>
                <a:spcPct val="0"/>
              </a:spcBef>
              <a:spcAft>
                <a:spcPct val="0"/>
              </a:spcAft>
              <a:defRPr sz="2600" b="1">
                <a:solidFill>
                  <a:srgbClr val="014C6D"/>
                </a:solidFill>
                <a:latin typeface="Trebuchet MS" pitchFamily="34" charset="0"/>
              </a:defRPr>
            </a:lvl6pPr>
            <a:lvl7pPr marL="914400" algn="ctr" rtl="0" eaLnBrk="1" fontAlgn="base" hangingPunct="1">
              <a:spcBef>
                <a:spcPct val="0"/>
              </a:spcBef>
              <a:spcAft>
                <a:spcPct val="0"/>
              </a:spcAft>
              <a:defRPr sz="2600" b="1">
                <a:solidFill>
                  <a:srgbClr val="014C6D"/>
                </a:solidFill>
                <a:latin typeface="Trebuchet MS" pitchFamily="34" charset="0"/>
              </a:defRPr>
            </a:lvl7pPr>
            <a:lvl8pPr marL="1371600" algn="ctr" rtl="0" eaLnBrk="1" fontAlgn="base" hangingPunct="1">
              <a:spcBef>
                <a:spcPct val="0"/>
              </a:spcBef>
              <a:spcAft>
                <a:spcPct val="0"/>
              </a:spcAft>
              <a:defRPr sz="2600" b="1">
                <a:solidFill>
                  <a:srgbClr val="014C6D"/>
                </a:solidFill>
                <a:latin typeface="Trebuchet MS" pitchFamily="34" charset="0"/>
              </a:defRPr>
            </a:lvl8pPr>
            <a:lvl9pPr marL="1828800" algn="ctr" rtl="0" eaLnBrk="1" fontAlgn="base" hangingPunct="1">
              <a:spcBef>
                <a:spcPct val="0"/>
              </a:spcBef>
              <a:spcAft>
                <a:spcPct val="0"/>
              </a:spcAft>
              <a:defRPr sz="2600" b="1">
                <a:solidFill>
                  <a:srgbClr val="014C6D"/>
                </a:solidFill>
                <a:latin typeface="Trebuchet MS" pitchFamily="34" charset="0"/>
              </a:defRPr>
            </a:lvl9pPr>
          </a:lstStyle>
          <a:p>
            <a:pPr algn="ctr">
              <a:spcBef>
                <a:spcPts val="1200"/>
              </a:spcBef>
              <a:spcAft>
                <a:spcPts val="1800"/>
              </a:spcAft>
            </a:pPr>
            <a:r>
              <a:rPr lang="en-US" sz="4400" dirty="0">
                <a:solidFill>
                  <a:prstClr val="white"/>
                </a:solidFill>
                <a:latin typeface="Georgia" panose="02040502050405020303" pitchFamily="18" charset="0"/>
              </a:rPr>
              <a:t>BUSINESS ENABLING ENVIRONMENT</a:t>
            </a:r>
          </a:p>
          <a:p>
            <a:pPr algn="ctr" fontAlgn="auto">
              <a:spcAft>
                <a:spcPts val="0"/>
              </a:spcAft>
              <a:defRPr/>
            </a:pPr>
            <a:r>
              <a:rPr lang="en-US" sz="4400" b="0" u="sng" cap="none" dirty="0">
                <a:solidFill>
                  <a:prstClr val="white"/>
                </a:solidFill>
                <a:latin typeface="Georgia" panose="02040502050405020303" pitchFamily="18" charset="0"/>
                <a:cs typeface="+mn-cs"/>
              </a:rPr>
              <a:t>Implementation Completion Status</a:t>
            </a:r>
          </a:p>
          <a:p>
            <a:pPr algn="ctr">
              <a:spcBef>
                <a:spcPts val="1200"/>
              </a:spcBef>
              <a:spcAft>
                <a:spcPts val="1800"/>
              </a:spcAft>
            </a:pPr>
            <a:endParaRPr lang="en-US" sz="4400" kern="0" cap="none" dirty="0">
              <a:solidFill>
                <a:prstClr val="white"/>
              </a:solidFill>
              <a:latin typeface="Georgia" panose="02040502050405020303" pitchFamily="18" charset="0"/>
              <a:cs typeface="Aharoni" pitchFamily="2" charset="-79"/>
            </a:endParaRPr>
          </a:p>
        </p:txBody>
      </p:sp>
      <p:sp>
        <p:nvSpPr>
          <p:cNvPr id="5" name="Subtitle 2">
            <a:extLst>
              <a:ext uri="{FF2B5EF4-FFF2-40B4-BE49-F238E27FC236}">
                <a16:creationId xmlns:a16="http://schemas.microsoft.com/office/drawing/2014/main" id="{FA54022A-FEAE-D649-D742-CDA9C91D1A55}"/>
              </a:ext>
            </a:extLst>
          </p:cNvPr>
          <p:cNvSpPr txBox="1">
            <a:spLocks noChangeArrowheads="1"/>
          </p:cNvSpPr>
          <p:nvPr/>
        </p:nvSpPr>
        <p:spPr>
          <a:xfrm>
            <a:off x="2342011" y="5286781"/>
            <a:ext cx="5374390" cy="814179"/>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Georgia" panose="02040502050405020303" pitchFamily="18" charset="0"/>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Georgia" panose="02040502050405020303" pitchFamily="18" charset="0"/>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Georgia" panose="02040502050405020303" pitchFamily="18" charset="0"/>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Georgia" panose="02040502050405020303" pitchFamily="18" charset="0"/>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Georgia" panose="02040502050405020303" pitchFamily="18" charset="0"/>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3600" b="0" i="0" u="none" strike="noStrike" kern="1200" cap="none" spc="0" normalizeH="0" baseline="0" noProof="0" dirty="0">
                <a:ln>
                  <a:noFill/>
                </a:ln>
                <a:solidFill>
                  <a:sysClr val="window" lastClr="FFFFFF"/>
                </a:solidFill>
                <a:effectLst/>
                <a:uLnTx/>
                <a:uFillTx/>
                <a:latin typeface="Georgia" panose="02040502050405020303" pitchFamily="18" charset="0"/>
                <a:ea typeface="+mn-ea"/>
                <a:cs typeface="+mn-cs"/>
              </a:rPr>
              <a:t> </a:t>
            </a:r>
            <a:r>
              <a:rPr lang="en-US" altLang="en-US" sz="3600" dirty="0">
                <a:solidFill>
                  <a:sysClr val="window" lastClr="FFFFFF"/>
                </a:solidFill>
              </a:rPr>
              <a:t>Sheriff Mohammed</a:t>
            </a:r>
            <a:endParaRPr kumimoji="0" lang="en-US" altLang="en-US" sz="3600" b="0" i="0" u="none" strike="noStrike" kern="1200" cap="none" spc="0" normalizeH="0" baseline="0" noProof="0" dirty="0">
              <a:ln>
                <a:noFill/>
              </a:ln>
              <a:solidFill>
                <a:sysClr val="window" lastClr="FFFFFF"/>
              </a:solidFill>
              <a:effectLst/>
              <a:uLnTx/>
              <a:uFillTx/>
              <a:latin typeface="Georgia" panose="02040502050405020303" pitchFamily="18" charset="0"/>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b="0" i="0" u="none" strike="noStrike" kern="1200" cap="none" spc="0" normalizeH="0" baseline="0" noProof="0" dirty="0">
                <a:ln>
                  <a:noFill/>
                </a:ln>
                <a:solidFill>
                  <a:sysClr val="window" lastClr="FFFFFF"/>
                </a:solidFill>
                <a:effectLst/>
                <a:uLnTx/>
                <a:uFillTx/>
                <a:latin typeface="Georgia" panose="02040502050405020303" pitchFamily="18" charset="0"/>
                <a:ea typeface="+mn-ea"/>
                <a:cs typeface="+mn-cs"/>
              </a:rPr>
              <a:t>Project Manager </a:t>
            </a:r>
          </a:p>
        </p:txBody>
      </p:sp>
    </p:spTree>
    <p:extLst>
      <p:ext uri="{BB962C8B-B14F-4D97-AF65-F5344CB8AC3E}">
        <p14:creationId xmlns:p14="http://schemas.microsoft.com/office/powerpoint/2010/main" val="924295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E45A8-B697-A70F-01A1-8ACB573EE57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3822BC7-0079-882D-DF9F-EF3EF69F543C}"/>
              </a:ext>
            </a:extLst>
          </p:cNvPr>
          <p:cNvSpPr>
            <a:spLocks noGrp="1"/>
          </p:cNvSpPr>
          <p:nvPr>
            <p:ph type="title"/>
          </p:nvPr>
        </p:nvSpPr>
        <p:spPr>
          <a:xfrm>
            <a:off x="259976" y="98321"/>
            <a:ext cx="11214848" cy="3219310"/>
          </a:xfrm>
        </p:spPr>
        <p:txBody>
          <a:bodyPr>
            <a:normAutofit/>
          </a:bodyPr>
          <a:lstStyle/>
          <a:p>
            <a:pPr>
              <a:lnSpc>
                <a:spcPct val="150000"/>
              </a:lnSpc>
              <a:spcBef>
                <a:spcPts val="0"/>
              </a:spcBef>
              <a:defRPr/>
            </a:pPr>
            <a:r>
              <a:rPr kumimoji="0" lang="en-GB" sz="40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Completion of Outstanding Project Activities-Consultancies</a:t>
            </a:r>
          </a:p>
        </p:txBody>
      </p:sp>
      <p:sp>
        <p:nvSpPr>
          <p:cNvPr id="2" name="Content Placeholder 1">
            <a:extLst>
              <a:ext uri="{FF2B5EF4-FFF2-40B4-BE49-F238E27FC236}">
                <a16:creationId xmlns:a16="http://schemas.microsoft.com/office/drawing/2014/main" id="{BA0AA3F7-5EF3-4BFC-B629-3731E5807876}"/>
              </a:ext>
            </a:extLst>
          </p:cNvPr>
          <p:cNvSpPr>
            <a:spLocks noGrp="1"/>
          </p:cNvSpPr>
          <p:nvPr>
            <p:ph idx="1"/>
          </p:nvPr>
        </p:nvSpPr>
        <p:spPr>
          <a:xfrm>
            <a:off x="838200" y="2815771"/>
            <a:ext cx="10515600" cy="3047680"/>
          </a:xfrm>
        </p:spPr>
        <p:txBody>
          <a:bodyPr/>
          <a:lstStyle/>
          <a:p>
            <a:r>
              <a:rPr lang="en-US" dirty="0"/>
              <a:t>Enhancement of OLARMS (Ogun Land Administration and Revenue Management System) for Improved Production and Issuance of Statutory Land Title Documents in Ogun State.</a:t>
            </a:r>
            <a:endParaRPr lang="en-NG" dirty="0"/>
          </a:p>
          <a:p>
            <a:pPr marL="0" indent="0">
              <a:buNone/>
            </a:pPr>
            <a:r>
              <a:rPr lang="en-GB" dirty="0"/>
              <a:t>– </a:t>
            </a:r>
            <a:r>
              <a:rPr lang="en-GB" dirty="0" smtClean="0"/>
              <a:t>80</a:t>
            </a:r>
            <a:r>
              <a:rPr lang="en-GB" dirty="0"/>
              <a:t>% complete Estimated Completion December 15 2025</a:t>
            </a:r>
          </a:p>
          <a:p>
            <a:r>
              <a:rPr lang="en-GB" dirty="0"/>
              <a:t>Media Consultancy for </a:t>
            </a:r>
            <a:r>
              <a:rPr lang="en-GB" dirty="0" err="1"/>
              <a:t>OgunInvest</a:t>
            </a:r>
            <a:endParaRPr lang="en-GB" dirty="0"/>
          </a:p>
          <a:p>
            <a:r>
              <a:rPr lang="en-GB" dirty="0"/>
              <a:t>– 90% complete. Estimated Completion December 15 2025</a:t>
            </a:r>
          </a:p>
          <a:p>
            <a:endParaRPr lang="en-GB" dirty="0"/>
          </a:p>
          <a:p>
            <a:endParaRPr lang="en-GB" dirty="0"/>
          </a:p>
        </p:txBody>
      </p:sp>
      <p:sp>
        <p:nvSpPr>
          <p:cNvPr id="4" name="Slide Number Placeholder 3">
            <a:extLst>
              <a:ext uri="{FF2B5EF4-FFF2-40B4-BE49-F238E27FC236}">
                <a16:creationId xmlns:a16="http://schemas.microsoft.com/office/drawing/2014/main" id="{E8787CBC-1DBD-50AA-F687-6D6D477372EA}"/>
              </a:ext>
            </a:extLst>
          </p:cNvPr>
          <p:cNvSpPr>
            <a:spLocks noGrp="1"/>
          </p:cNvSpPr>
          <p:nvPr>
            <p:ph type="sldNum" sz="quarter" idx="12"/>
          </p:nvPr>
        </p:nvSpPr>
        <p:spPr/>
        <p:txBody>
          <a:bodyPr/>
          <a:lstStyle/>
          <a:p>
            <a:fld id="{53CF6D8B-4226-4D16-AD6F-0888D982052E}" type="slidenum">
              <a:rPr lang="en-US" smtClean="0"/>
              <a:pPr/>
              <a:t>10</a:t>
            </a:fld>
            <a:endParaRPr lang="en-US" dirty="0"/>
          </a:p>
        </p:txBody>
      </p:sp>
    </p:spTree>
    <p:extLst>
      <p:ext uri="{BB962C8B-B14F-4D97-AF65-F5344CB8AC3E}">
        <p14:creationId xmlns:p14="http://schemas.microsoft.com/office/powerpoint/2010/main" val="1062592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C2033-EE71-60B0-13D0-A3C437E573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AE937C-89B1-88CB-B7AC-94EFAD9F2DCE}"/>
              </a:ext>
            </a:extLst>
          </p:cNvPr>
          <p:cNvSpPr>
            <a:spLocks noGrp="1"/>
          </p:cNvSpPr>
          <p:nvPr>
            <p:ph type="title"/>
          </p:nvPr>
        </p:nvSpPr>
        <p:spPr>
          <a:xfrm>
            <a:off x="930476" y="3107328"/>
            <a:ext cx="10114113" cy="1062285"/>
          </a:xfrm>
        </p:spPr>
        <p:txBody>
          <a:bodyPr>
            <a:noAutofit/>
          </a:bodyPr>
          <a:lstStyle/>
          <a:p>
            <a:pPr marR="0" lvl="0" defTabSz="914400" rtl="0" eaLnBrk="1" fontAlgn="auto" latinLnBrk="0" hangingPunct="1">
              <a:lnSpc>
                <a:spcPct val="150000"/>
              </a:lnSpc>
              <a:spcBef>
                <a:spcPts val="0"/>
              </a:spcBef>
              <a:spcAft>
                <a:spcPts val="0"/>
              </a:spcAft>
              <a:buClrTx/>
              <a:buSzTx/>
              <a:tabLst/>
              <a:defRPr/>
            </a:pPr>
            <a:r>
              <a:rPr kumimoji="0" lang="en-GB" sz="44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r>
            <a:br>
              <a:rPr kumimoji="0" lang="en-GB" sz="44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br>
            <a:r>
              <a:rPr kumimoji="0" lang="en-GB" sz="44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r>
            <a:br>
              <a:rPr kumimoji="0" lang="en-GB" sz="44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br>
            <a:r>
              <a:rPr kumimoji="0" lang="en-GB" sz="44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r>
            <a:br>
              <a:rPr kumimoji="0" lang="en-GB" sz="44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br>
            <a:r>
              <a:rPr kumimoji="0" lang="en-GB" sz="44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Sustainability Plans</a:t>
            </a:r>
          </a:p>
        </p:txBody>
      </p:sp>
      <p:sp>
        <p:nvSpPr>
          <p:cNvPr id="3" name="Slide Number Placeholder 2">
            <a:extLst>
              <a:ext uri="{FF2B5EF4-FFF2-40B4-BE49-F238E27FC236}">
                <a16:creationId xmlns:a16="http://schemas.microsoft.com/office/drawing/2014/main" id="{E97D6509-6D19-18B9-3B83-F7830BD0B939}"/>
              </a:ext>
            </a:extLst>
          </p:cNvPr>
          <p:cNvSpPr>
            <a:spLocks noGrp="1"/>
          </p:cNvSpPr>
          <p:nvPr>
            <p:ph type="sldNum" sz="quarter" idx="12"/>
          </p:nvPr>
        </p:nvSpPr>
        <p:spPr/>
        <p:txBody>
          <a:bodyPr/>
          <a:lstStyle/>
          <a:p>
            <a:fld id="{53CF6D8B-4226-4D16-AD6F-0888D982052E}" type="slidenum">
              <a:rPr lang="en-US" smtClean="0"/>
              <a:pPr/>
              <a:t>11</a:t>
            </a:fld>
            <a:endParaRPr lang="en-US"/>
          </a:p>
        </p:txBody>
      </p:sp>
    </p:spTree>
    <p:extLst>
      <p:ext uri="{BB962C8B-B14F-4D97-AF65-F5344CB8AC3E}">
        <p14:creationId xmlns:p14="http://schemas.microsoft.com/office/powerpoint/2010/main" val="560966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E4D01-5F7E-83FA-40A2-D51BA15C3B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324E71-820F-F7C3-FBB5-51FBA8524C3C}"/>
              </a:ext>
            </a:extLst>
          </p:cNvPr>
          <p:cNvSpPr>
            <a:spLocks noGrp="1"/>
          </p:cNvSpPr>
          <p:nvPr>
            <p:ph type="title"/>
          </p:nvPr>
        </p:nvSpPr>
        <p:spPr>
          <a:xfrm>
            <a:off x="434146" y="18693"/>
            <a:ext cx="11048105" cy="911225"/>
          </a:xfrm>
        </p:spPr>
        <p:txBody>
          <a:bodyPr>
            <a:normAutofit/>
          </a:bodyPr>
          <a:lstStyle/>
          <a:p>
            <a:r>
              <a:rPr kumimoji="0" lang="en-GB" sz="40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Sustainability Plans</a:t>
            </a:r>
            <a:endParaRPr lang="en-US" dirty="0"/>
          </a:p>
        </p:txBody>
      </p:sp>
      <p:sp>
        <p:nvSpPr>
          <p:cNvPr id="4" name="Slide Number Placeholder 3">
            <a:extLst>
              <a:ext uri="{FF2B5EF4-FFF2-40B4-BE49-F238E27FC236}">
                <a16:creationId xmlns:a16="http://schemas.microsoft.com/office/drawing/2014/main" id="{608D0838-BC24-453D-0CEC-473BD63397DE}"/>
              </a:ext>
            </a:extLst>
          </p:cNvPr>
          <p:cNvSpPr>
            <a:spLocks noGrp="1"/>
          </p:cNvSpPr>
          <p:nvPr>
            <p:ph type="sldNum" sz="quarter" idx="12"/>
          </p:nvPr>
        </p:nvSpPr>
        <p:spPr/>
        <p:txBody>
          <a:bodyPr/>
          <a:lstStyle/>
          <a:p>
            <a:fld id="{53CF6D8B-4226-4D16-AD6F-0888D982052E}" type="slidenum">
              <a:rPr lang="en-US" smtClean="0"/>
              <a:pPr/>
              <a:t>12</a:t>
            </a:fld>
            <a:endParaRPr lang="en-US" dirty="0"/>
          </a:p>
        </p:txBody>
      </p:sp>
      <p:graphicFrame>
        <p:nvGraphicFramePr>
          <p:cNvPr id="6" name="Content Placeholder 5">
            <a:extLst>
              <a:ext uri="{FF2B5EF4-FFF2-40B4-BE49-F238E27FC236}">
                <a16:creationId xmlns:a16="http://schemas.microsoft.com/office/drawing/2014/main" id="{659F6453-7E22-4EF4-90D4-62B4E9532D70}"/>
              </a:ext>
            </a:extLst>
          </p:cNvPr>
          <p:cNvGraphicFramePr>
            <a:graphicFrameLocks noGrp="1"/>
          </p:cNvGraphicFramePr>
          <p:nvPr>
            <p:ph idx="1"/>
            <p:extLst>
              <p:ext uri="{D42A27DB-BD31-4B8C-83A1-F6EECF244321}">
                <p14:modId xmlns:p14="http://schemas.microsoft.com/office/powerpoint/2010/main" val="358265542"/>
              </p:ext>
            </p:extLst>
          </p:nvPr>
        </p:nvGraphicFramePr>
        <p:xfrm>
          <a:off x="838199" y="1260475"/>
          <a:ext cx="10726271" cy="5596022"/>
        </p:xfrm>
        <a:graphic>
          <a:graphicData uri="http://schemas.openxmlformats.org/drawingml/2006/table">
            <a:tbl>
              <a:tblPr firstRow="1" bandRow="1">
                <a:tableStyleId>{073A0DAA-6AF3-43AB-8588-CEC1D06C72B9}</a:tableStyleId>
              </a:tblPr>
              <a:tblGrid>
                <a:gridCol w="2679442">
                  <a:extLst>
                    <a:ext uri="{9D8B030D-6E8A-4147-A177-3AD203B41FA5}">
                      <a16:colId xmlns:a16="http://schemas.microsoft.com/office/drawing/2014/main" val="3508120365"/>
                    </a:ext>
                  </a:extLst>
                </a:gridCol>
                <a:gridCol w="2041680">
                  <a:extLst>
                    <a:ext uri="{9D8B030D-6E8A-4147-A177-3AD203B41FA5}">
                      <a16:colId xmlns:a16="http://schemas.microsoft.com/office/drawing/2014/main" val="2731764971"/>
                    </a:ext>
                  </a:extLst>
                </a:gridCol>
                <a:gridCol w="2363002">
                  <a:extLst>
                    <a:ext uri="{9D8B030D-6E8A-4147-A177-3AD203B41FA5}">
                      <a16:colId xmlns:a16="http://schemas.microsoft.com/office/drawing/2014/main" val="4039467942"/>
                    </a:ext>
                  </a:extLst>
                </a:gridCol>
                <a:gridCol w="1929889">
                  <a:extLst>
                    <a:ext uri="{9D8B030D-6E8A-4147-A177-3AD203B41FA5}">
                      <a16:colId xmlns:a16="http://schemas.microsoft.com/office/drawing/2014/main" val="1542997941"/>
                    </a:ext>
                  </a:extLst>
                </a:gridCol>
                <a:gridCol w="1712258">
                  <a:extLst>
                    <a:ext uri="{9D8B030D-6E8A-4147-A177-3AD203B41FA5}">
                      <a16:colId xmlns:a16="http://schemas.microsoft.com/office/drawing/2014/main" val="2496819115"/>
                    </a:ext>
                  </a:extLst>
                </a:gridCol>
              </a:tblGrid>
              <a:tr h="903372">
                <a:tc>
                  <a:txBody>
                    <a:bodyPr/>
                    <a:lstStyle/>
                    <a:p>
                      <a:pPr algn="just">
                        <a:lnSpc>
                          <a:spcPct val="150000"/>
                        </a:lnSpc>
                        <a:spcAft>
                          <a:spcPts val="800"/>
                        </a:spcAft>
                      </a:pPr>
                      <a:r>
                        <a:rPr lang="en-GB" sz="18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rPr>
                        <a:t>Intervention/ Initiative</a:t>
                      </a:r>
                      <a:endParaRPr lang="en-GB" sz="20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Exit Strategy</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Sustainability Measures</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Responsible Party</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rPr>
                        <a:t>Remarks</a:t>
                      </a:r>
                      <a:endParaRPr lang="en-GB" sz="20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3435111508"/>
                  </a:ext>
                </a:extLst>
              </a:tr>
              <a:tr h="652223">
                <a:tc>
                  <a:txBody>
                    <a:bodyPr/>
                    <a:lstStyle/>
                    <a:p>
                      <a:pPr marL="0" marR="0" lvl="0" indent="0" algn="l" defTabSz="914400" rtl="0" eaLnBrk="1" fontAlgn="auto" latinLnBrk="0" hangingPunct="1">
                        <a:lnSpc>
                          <a:spcPct val="150000"/>
                        </a:lnSpc>
                        <a:spcBef>
                          <a:spcPts val="0"/>
                        </a:spcBef>
                        <a:spcAft>
                          <a:spcPts val="800"/>
                        </a:spcAft>
                        <a:buClrTx/>
                        <a:buSzTx/>
                        <a:buFontTx/>
                        <a:buNone/>
                        <a:tabLst/>
                        <a:defRPr/>
                      </a:pPr>
                      <a:r>
                        <a:rPr lang="en-GB" sz="1800" kern="100" dirty="0">
                          <a:effectLst/>
                          <a:latin typeface="Georgia" panose="02040502050405020303" pitchFamily="18" charset="0"/>
                          <a:ea typeface="DengXian" panose="02010600030101010101"/>
                          <a:cs typeface="Arial" panose="020B0604020202020204" pitchFamily="34" charset="0"/>
                        </a:rPr>
                        <a:t> </a:t>
                      </a:r>
                      <a:r>
                        <a:rPr lang="en-US" sz="1800" kern="1200" dirty="0">
                          <a:solidFill>
                            <a:schemeClr val="dk1"/>
                          </a:solidFill>
                          <a:effectLst/>
                          <a:latin typeface="Georgia" panose="02040502050405020303" pitchFamily="18" charset="0"/>
                          <a:ea typeface="+mn-ea"/>
                          <a:cs typeface="+mn-cs"/>
                        </a:rPr>
                        <a:t>Rehabilitation of 7 Zonal Town e-Planning Offices, HQ-e-Planning Office</a:t>
                      </a:r>
                      <a:endParaRPr lang="en-NG" sz="1800" kern="1200" dirty="0">
                        <a:solidFill>
                          <a:schemeClr val="dk1"/>
                        </a:solidFill>
                        <a:effectLst/>
                        <a:latin typeface="Georgia" panose="02040502050405020303" pitchFamily="18" charset="0"/>
                        <a:ea typeface="+mn-ea"/>
                        <a:cs typeface="+mn-cs"/>
                      </a:endParaRPr>
                    </a:p>
                    <a:p>
                      <a:pPr algn="just">
                        <a:lnSpc>
                          <a:spcPct val="150000"/>
                        </a:lnSpc>
                        <a:spcAft>
                          <a:spcPts val="800"/>
                        </a:spcAft>
                      </a:pPr>
                      <a:endParaRPr lang="en-GB" sz="1800" kern="100" dirty="0">
                        <a:effectLst/>
                        <a:latin typeface="Georgia" panose="02040502050405020303" pitchFamily="18" charset="0"/>
                        <a:ea typeface="DengXian" panose="02010600030101010101"/>
                        <a:cs typeface="Arial" panose="020B0604020202020204" pitchFamily="34" charset="0"/>
                      </a:endParaRPr>
                    </a:p>
                  </a:txBody>
                  <a:tcPr marL="9525" marR="9525" marT="9525" marB="9525" anchor="ctr"/>
                </a:tc>
                <a:tc>
                  <a:txBody>
                    <a:bodyPr/>
                    <a:lstStyle/>
                    <a:p>
                      <a:r>
                        <a:rPr lang="en-GB" sz="1800" kern="1200" dirty="0">
                          <a:solidFill>
                            <a:schemeClr val="dk1"/>
                          </a:solidFill>
                          <a:effectLst/>
                          <a:latin typeface="Georgia" panose="02040502050405020303" pitchFamily="18" charset="0"/>
                          <a:ea typeface="+mn-ea"/>
                          <a:cs typeface="+mn-cs"/>
                        </a:rPr>
                        <a:t>Hand over </a:t>
                      </a:r>
                      <a:r>
                        <a:rPr lang="en-NG" sz="1800" kern="1200" dirty="0">
                          <a:solidFill>
                            <a:schemeClr val="dk1"/>
                          </a:solidFill>
                          <a:effectLst/>
                          <a:latin typeface="Georgia" panose="02040502050405020303" pitchFamily="18" charset="0"/>
                          <a:ea typeface="+mn-ea"/>
                          <a:cs typeface="+mn-cs"/>
                        </a:rPr>
                        <a:t> to State Ministry of Physical Planning</a:t>
                      </a:r>
                      <a:r>
                        <a:rPr lang="en-GB" sz="1800" kern="1200" dirty="0">
                          <a:solidFill>
                            <a:schemeClr val="dk1"/>
                          </a:solidFill>
                          <a:effectLst/>
                          <a:latin typeface="Georgia" panose="02040502050405020303" pitchFamily="18" charset="0"/>
                          <a:ea typeface="+mn-ea"/>
                          <a:cs typeface="+mn-cs"/>
                        </a:rPr>
                        <a:t> and Urban Development</a:t>
                      </a:r>
                      <a:endParaRPr lang="en-GB" dirty="0">
                        <a:latin typeface="Georgia" panose="02040502050405020303" pitchFamily="18" charset="0"/>
                      </a:endParaRPr>
                    </a:p>
                  </a:txBody>
                  <a:tcPr/>
                </a:tc>
                <a:tc>
                  <a:txBody>
                    <a:bodyPr/>
                    <a:lstStyle/>
                    <a:p>
                      <a:r>
                        <a:rPr lang="en-NG" sz="1800" kern="1200" dirty="0">
                          <a:solidFill>
                            <a:schemeClr val="dk1"/>
                          </a:solidFill>
                          <a:effectLst/>
                          <a:latin typeface="Georgia" panose="02040502050405020303" pitchFamily="18" charset="0"/>
                          <a:ea typeface="+mn-ea"/>
                          <a:cs typeface="+mn-cs"/>
                        </a:rPr>
                        <a:t>Inclusion in annual budget; continuous ICT maintenance</a:t>
                      </a:r>
                      <a:endParaRPr lang="en-GB" dirty="0">
                        <a:latin typeface="Georgia" panose="02040502050405020303" pitchFamily="18" charset="0"/>
                      </a:endParaRPr>
                    </a:p>
                  </a:txBody>
                  <a:tcPr/>
                </a:tc>
                <a:tc>
                  <a:txBody>
                    <a:bodyPr/>
                    <a:lstStyle/>
                    <a:p>
                      <a:r>
                        <a:rPr lang="en-NG" sz="1800" kern="1200" dirty="0">
                          <a:solidFill>
                            <a:schemeClr val="dk1"/>
                          </a:solidFill>
                          <a:effectLst/>
                          <a:latin typeface="Georgia" panose="02040502050405020303" pitchFamily="18" charset="0"/>
                          <a:ea typeface="+mn-ea"/>
                          <a:cs typeface="+mn-cs"/>
                        </a:rPr>
                        <a:t>Ministry of Physical Planning</a:t>
                      </a:r>
                      <a:r>
                        <a:rPr lang="en-GB" sz="1800" kern="1200" dirty="0">
                          <a:solidFill>
                            <a:schemeClr val="dk1"/>
                          </a:solidFill>
                          <a:effectLst/>
                          <a:latin typeface="Georgia" panose="02040502050405020303" pitchFamily="18" charset="0"/>
                          <a:ea typeface="+mn-ea"/>
                          <a:cs typeface="+mn-cs"/>
                        </a:rPr>
                        <a:t> and Urban Development</a:t>
                      </a:r>
                      <a:endParaRPr lang="en-GB" dirty="0">
                        <a:latin typeface="Georgia" panose="02040502050405020303" pitchFamily="18" charset="0"/>
                      </a:endParaRPr>
                    </a:p>
                  </a:txBody>
                  <a:tcPr/>
                </a:tc>
                <a:tc>
                  <a:txBody>
                    <a:bodyPr/>
                    <a:lstStyle/>
                    <a:p>
                      <a:r>
                        <a:rPr lang="en-NG" sz="1800" kern="1200" dirty="0">
                          <a:solidFill>
                            <a:schemeClr val="dk1"/>
                          </a:solidFill>
                          <a:effectLst/>
                          <a:latin typeface="Georgia" panose="02040502050405020303" pitchFamily="18" charset="0"/>
                          <a:ea typeface="+mn-ea"/>
                          <a:cs typeface="+mn-cs"/>
                        </a:rPr>
                        <a:t>Routine state financing required</a:t>
                      </a:r>
                      <a:endParaRPr lang="en-GB" dirty="0">
                        <a:latin typeface="Georgia" panose="02040502050405020303" pitchFamily="18" charset="0"/>
                      </a:endParaRPr>
                    </a:p>
                  </a:txBody>
                  <a:tcPr/>
                </a:tc>
                <a:extLst>
                  <a:ext uri="{0D108BD9-81ED-4DB2-BD59-A6C34878D82A}">
                    <a16:rowId xmlns:a16="http://schemas.microsoft.com/office/drawing/2014/main" val="1759649381"/>
                  </a:ext>
                </a:extLst>
              </a:tr>
              <a:tr h="652223">
                <a:tc>
                  <a:txBody>
                    <a:bodyPr/>
                    <a:lstStyle/>
                    <a:p>
                      <a:r>
                        <a:rPr lang="en-NG" sz="1800" kern="1200" dirty="0">
                          <a:solidFill>
                            <a:schemeClr val="dk1"/>
                          </a:solidFill>
                          <a:effectLst/>
                          <a:latin typeface="Georgia" panose="02040502050405020303" pitchFamily="18" charset="0"/>
                          <a:ea typeface="+mn-ea"/>
                          <a:cs typeface="+mn-cs"/>
                        </a:rPr>
                        <a:t>Establishment of Technical Working Groups (</a:t>
                      </a:r>
                      <a:r>
                        <a:rPr lang="en-NG" sz="1800" kern="1200" dirty="0" err="1">
                          <a:solidFill>
                            <a:schemeClr val="dk1"/>
                          </a:solidFill>
                          <a:effectLst/>
                          <a:latin typeface="Georgia" panose="02040502050405020303" pitchFamily="18" charset="0"/>
                          <a:ea typeface="+mn-ea"/>
                          <a:cs typeface="+mn-cs"/>
                        </a:rPr>
                        <a:t>TWGs</a:t>
                      </a:r>
                      <a:r>
                        <a:rPr lang="en-NG" sz="1800" kern="1200" dirty="0">
                          <a:solidFill>
                            <a:schemeClr val="dk1"/>
                          </a:solidFill>
                          <a:effectLst/>
                          <a:latin typeface="Georgia" panose="02040502050405020303" pitchFamily="18" charset="0"/>
                          <a:ea typeface="+mn-ea"/>
                          <a:cs typeface="+mn-cs"/>
                        </a:rPr>
                        <a:t>)</a:t>
                      </a:r>
                      <a:r>
                        <a:rPr lang="en-GB" sz="1800" kern="1200" dirty="0">
                          <a:solidFill>
                            <a:schemeClr val="dk1"/>
                          </a:solidFill>
                          <a:effectLst/>
                          <a:latin typeface="Georgia" panose="02040502050405020303" pitchFamily="18" charset="0"/>
                          <a:ea typeface="+mn-ea"/>
                          <a:cs typeface="+mn-cs"/>
                        </a:rPr>
                        <a:t> under OGBEC</a:t>
                      </a:r>
                      <a:endParaRPr lang="en-GB" sz="1800" dirty="0">
                        <a:latin typeface="Georgia" panose="02040502050405020303" pitchFamily="18" charset="0"/>
                      </a:endParaRPr>
                    </a:p>
                  </a:txBody>
                  <a:tcPr/>
                </a:tc>
                <a:tc>
                  <a:txBody>
                    <a:bodyPr/>
                    <a:lstStyle/>
                    <a:p>
                      <a:r>
                        <a:rPr lang="en-US" sz="1800" kern="1200" dirty="0" smtClean="0">
                          <a:solidFill>
                            <a:schemeClr val="dk1"/>
                          </a:solidFill>
                          <a:effectLst/>
                          <a:latin typeface="Georgia" panose="02040502050405020303" pitchFamily="18" charset="0"/>
                          <a:ea typeface="+mn-ea"/>
                          <a:cs typeface="+mn-cs"/>
                        </a:rPr>
                        <a:t>7</a:t>
                      </a:r>
                      <a:r>
                        <a:rPr lang="en-NG" sz="1800" kern="1200" dirty="0" smtClean="0">
                          <a:solidFill>
                            <a:schemeClr val="dk1"/>
                          </a:solidFill>
                          <a:effectLst/>
                          <a:latin typeface="Georgia" panose="02040502050405020303" pitchFamily="18" charset="0"/>
                          <a:ea typeface="+mn-ea"/>
                          <a:cs typeface="+mn-cs"/>
                        </a:rPr>
                        <a:t> </a:t>
                      </a:r>
                      <a:r>
                        <a:rPr lang="en-NG" sz="1800" kern="1200" dirty="0">
                          <a:solidFill>
                            <a:schemeClr val="dk1"/>
                          </a:solidFill>
                          <a:effectLst/>
                          <a:latin typeface="Georgia" panose="02040502050405020303" pitchFamily="18" charset="0"/>
                          <a:ea typeface="+mn-ea"/>
                          <a:cs typeface="+mn-cs"/>
                        </a:rPr>
                        <a:t>TWGs inaugurated and functional across key reform areas</a:t>
                      </a:r>
                      <a:r>
                        <a:rPr lang="en-GB" sz="1800" kern="1200" dirty="0">
                          <a:solidFill>
                            <a:schemeClr val="dk1"/>
                          </a:solidFill>
                          <a:effectLst/>
                          <a:latin typeface="Georgia" panose="02040502050405020303" pitchFamily="18" charset="0"/>
                          <a:ea typeface="+mn-ea"/>
                          <a:cs typeface="+mn-cs"/>
                        </a:rPr>
                        <a:t> are running independently</a:t>
                      </a:r>
                      <a:endParaRPr lang="en-GB" dirty="0">
                        <a:latin typeface="Georgia" panose="02040502050405020303" pitchFamily="18" charset="0"/>
                      </a:endParaRPr>
                    </a:p>
                  </a:txBody>
                  <a:tcPr/>
                </a:tc>
                <a:tc>
                  <a:txBody>
                    <a:bodyPr/>
                    <a:lstStyle/>
                    <a:p>
                      <a:r>
                        <a:rPr lang="en-GB" sz="1800" kern="1200" dirty="0" smtClean="0">
                          <a:solidFill>
                            <a:schemeClr val="dk1"/>
                          </a:solidFill>
                          <a:effectLst/>
                          <a:latin typeface="Georgia" panose="02040502050405020303" pitchFamily="18" charset="0"/>
                          <a:ea typeface="+mn-ea"/>
                          <a:cs typeface="+mn-cs"/>
                        </a:rPr>
                        <a:t>Implementing Agencies have a budget line for each TWG</a:t>
                      </a:r>
                      <a:endParaRPr lang="en-GB" dirty="0">
                        <a:latin typeface="Georgia" panose="02040502050405020303" pitchFamily="18" charset="0"/>
                      </a:endParaRPr>
                    </a:p>
                  </a:txBody>
                  <a:tcPr/>
                </a:tc>
                <a:tc>
                  <a:txBody>
                    <a:bodyPr/>
                    <a:lstStyle/>
                    <a:p>
                      <a:r>
                        <a:rPr lang="en-GB" dirty="0">
                          <a:latin typeface="Georgia" panose="02040502050405020303" pitchFamily="18" charset="0"/>
                        </a:rPr>
                        <a:t>OGBEC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G" sz="1800" kern="1200" dirty="0">
                          <a:solidFill>
                            <a:schemeClr val="dk1"/>
                          </a:solidFill>
                          <a:effectLst/>
                          <a:latin typeface="Georgia" panose="02040502050405020303" pitchFamily="18" charset="0"/>
                          <a:ea typeface="+mn-ea"/>
                          <a:cs typeface="+mn-cs"/>
                        </a:rPr>
                        <a:t>Routine state financing required</a:t>
                      </a:r>
                      <a:endParaRPr lang="en-GB" dirty="0">
                        <a:latin typeface="Georgia" panose="02040502050405020303" pitchFamily="18" charset="0"/>
                      </a:endParaRPr>
                    </a:p>
                    <a:p>
                      <a:endParaRPr lang="en-GB" dirty="0">
                        <a:latin typeface="Georgia" panose="02040502050405020303" pitchFamily="18" charset="0"/>
                      </a:endParaRPr>
                    </a:p>
                  </a:txBody>
                  <a:tcPr/>
                </a:tc>
                <a:extLst>
                  <a:ext uri="{0D108BD9-81ED-4DB2-BD59-A6C34878D82A}">
                    <a16:rowId xmlns:a16="http://schemas.microsoft.com/office/drawing/2014/main" val="3269450191"/>
                  </a:ext>
                </a:extLst>
              </a:tr>
              <a:tr h="652223">
                <a:tc>
                  <a:txBody>
                    <a:bodyPr/>
                    <a:lstStyle/>
                    <a:p>
                      <a:r>
                        <a:rPr lang="en-NG" sz="1800" kern="1200" dirty="0">
                          <a:solidFill>
                            <a:schemeClr val="dk1"/>
                          </a:solidFill>
                          <a:effectLst/>
                          <a:latin typeface="Georgia" panose="02040502050405020303" pitchFamily="18" charset="0"/>
                          <a:ea typeface="+mn-ea"/>
                          <a:cs typeface="+mn-cs"/>
                        </a:rPr>
                        <a:t>Equipping of OGBEC</a:t>
                      </a:r>
                      <a:r>
                        <a:rPr lang="en-GB" sz="1800" kern="1200" dirty="0">
                          <a:solidFill>
                            <a:schemeClr val="dk1"/>
                          </a:solidFill>
                          <a:effectLst/>
                          <a:latin typeface="Georgia" panose="02040502050405020303" pitchFamily="18" charset="0"/>
                          <a:ea typeface="+mn-ea"/>
                          <a:cs typeface="+mn-cs"/>
                        </a:rPr>
                        <a:t> secretariat</a:t>
                      </a:r>
                      <a:endParaRPr lang="en-GB" sz="1800" dirty="0">
                        <a:latin typeface="Georgia" panose="02040502050405020303" pitchFamily="18" charset="0"/>
                      </a:endParaRPr>
                    </a:p>
                  </a:txBody>
                  <a:tcPr/>
                </a:tc>
                <a:tc>
                  <a:txBody>
                    <a:bodyPr/>
                    <a:lstStyle/>
                    <a:p>
                      <a:r>
                        <a:rPr lang="en-NG" sz="1800" kern="1200" dirty="0">
                          <a:solidFill>
                            <a:schemeClr val="dk1"/>
                          </a:solidFill>
                          <a:effectLst/>
                          <a:latin typeface="Georgia" panose="02040502050405020303" pitchFamily="18" charset="0"/>
                          <a:ea typeface="+mn-ea"/>
                          <a:cs typeface="+mn-cs"/>
                        </a:rPr>
                        <a:t>OGBEC</a:t>
                      </a:r>
                      <a:r>
                        <a:rPr lang="en-GB" sz="1800" kern="1200" dirty="0">
                          <a:solidFill>
                            <a:schemeClr val="dk1"/>
                          </a:solidFill>
                          <a:effectLst/>
                          <a:latin typeface="Georgia" panose="02040502050405020303" pitchFamily="18" charset="0"/>
                          <a:ea typeface="+mn-ea"/>
                          <a:cs typeface="+mn-cs"/>
                        </a:rPr>
                        <a:t> secretariat</a:t>
                      </a:r>
                      <a:r>
                        <a:rPr lang="en-NG" sz="1800" kern="1200" dirty="0">
                          <a:solidFill>
                            <a:schemeClr val="dk1"/>
                          </a:solidFill>
                          <a:effectLst/>
                          <a:latin typeface="Georgia" panose="02040502050405020303" pitchFamily="18" charset="0"/>
                          <a:ea typeface="+mn-ea"/>
                          <a:cs typeface="+mn-cs"/>
                        </a:rPr>
                        <a:t> fully equipped</a:t>
                      </a:r>
                      <a:r>
                        <a:rPr lang="en-GB" sz="1800" kern="1200" dirty="0">
                          <a:solidFill>
                            <a:schemeClr val="dk1"/>
                          </a:solidFill>
                          <a:effectLst/>
                          <a:latin typeface="Georgia" panose="02040502050405020303" pitchFamily="18" charset="0"/>
                          <a:ea typeface="+mn-ea"/>
                          <a:cs typeface="+mn-cs"/>
                        </a:rPr>
                        <a:t> and functi0nal</a:t>
                      </a:r>
                      <a:endParaRPr lang="en-GB" dirty="0">
                        <a:latin typeface="Georgia" panose="02040502050405020303" pitchFamily="18" charset="0"/>
                      </a:endParaRPr>
                    </a:p>
                  </a:txBody>
                  <a:tcPr/>
                </a:tc>
                <a:tc>
                  <a:txBody>
                    <a:bodyPr/>
                    <a:lstStyle/>
                    <a:p>
                      <a:r>
                        <a:rPr lang="en-GB" sz="1800" kern="1200" dirty="0">
                          <a:solidFill>
                            <a:schemeClr val="dk1"/>
                          </a:solidFill>
                          <a:effectLst/>
                          <a:latin typeface="Georgia" panose="02040502050405020303" pitchFamily="18" charset="0"/>
                          <a:ea typeface="+mn-ea"/>
                          <a:cs typeface="+mn-cs"/>
                        </a:rPr>
                        <a:t>The secretariat already has a budget </a:t>
                      </a:r>
                      <a:r>
                        <a:rPr lang="en-GB" sz="1800" kern="1200" dirty="0" smtClean="0">
                          <a:solidFill>
                            <a:schemeClr val="dk1"/>
                          </a:solidFill>
                          <a:effectLst/>
                          <a:latin typeface="Georgia" panose="02040502050405020303" pitchFamily="18" charset="0"/>
                          <a:ea typeface="+mn-ea"/>
                          <a:cs typeface="+mn-cs"/>
                        </a:rPr>
                        <a:t>line.</a:t>
                      </a:r>
                      <a:endParaRPr lang="en-GB" dirty="0">
                        <a:latin typeface="Georgia" panose="02040502050405020303" pitchFamily="18" charset="0"/>
                      </a:endParaRPr>
                    </a:p>
                  </a:txBody>
                  <a:tcPr/>
                </a:tc>
                <a:tc>
                  <a:txBody>
                    <a:bodyPr/>
                    <a:lstStyle/>
                    <a:p>
                      <a:r>
                        <a:rPr lang="en-GB" dirty="0">
                          <a:latin typeface="Georgia" panose="02040502050405020303" pitchFamily="18" charset="0"/>
                        </a:rPr>
                        <a:t>OGBEC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G" sz="1800" kern="1200" dirty="0">
                          <a:solidFill>
                            <a:schemeClr val="dk1"/>
                          </a:solidFill>
                          <a:effectLst/>
                          <a:latin typeface="Georgia" panose="02040502050405020303" pitchFamily="18" charset="0"/>
                          <a:ea typeface="+mn-ea"/>
                          <a:cs typeface="+mn-cs"/>
                        </a:rPr>
                        <a:t>Routine state financing required</a:t>
                      </a:r>
                      <a:endParaRPr lang="en-GB" dirty="0">
                        <a:latin typeface="Georgia" panose="02040502050405020303" pitchFamily="18" charset="0"/>
                      </a:endParaRPr>
                    </a:p>
                    <a:p>
                      <a:endParaRPr lang="en-GB" dirty="0">
                        <a:latin typeface="Georgia" panose="02040502050405020303" pitchFamily="18" charset="0"/>
                      </a:endParaRPr>
                    </a:p>
                  </a:txBody>
                  <a:tcPr/>
                </a:tc>
                <a:extLst>
                  <a:ext uri="{0D108BD9-81ED-4DB2-BD59-A6C34878D82A}">
                    <a16:rowId xmlns:a16="http://schemas.microsoft.com/office/drawing/2014/main" val="1115556803"/>
                  </a:ext>
                </a:extLst>
              </a:tr>
            </a:tbl>
          </a:graphicData>
        </a:graphic>
      </p:graphicFrame>
    </p:spTree>
    <p:extLst>
      <p:ext uri="{BB962C8B-B14F-4D97-AF65-F5344CB8AC3E}">
        <p14:creationId xmlns:p14="http://schemas.microsoft.com/office/powerpoint/2010/main" val="65607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E4D01-5F7E-83FA-40A2-D51BA15C3B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324E71-820F-F7C3-FBB5-51FBA8524C3C}"/>
              </a:ext>
            </a:extLst>
          </p:cNvPr>
          <p:cNvSpPr>
            <a:spLocks noGrp="1"/>
          </p:cNvSpPr>
          <p:nvPr>
            <p:ph type="title"/>
          </p:nvPr>
        </p:nvSpPr>
        <p:spPr>
          <a:xfrm>
            <a:off x="464626" y="110133"/>
            <a:ext cx="11048105" cy="911225"/>
          </a:xfrm>
        </p:spPr>
        <p:txBody>
          <a:bodyPr>
            <a:normAutofit/>
          </a:bodyPr>
          <a:lstStyle/>
          <a:p>
            <a:r>
              <a:rPr kumimoji="0" lang="en-GB" sz="40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Sustainability Plans</a:t>
            </a:r>
            <a:endParaRPr lang="en-US" dirty="0"/>
          </a:p>
        </p:txBody>
      </p:sp>
      <p:sp>
        <p:nvSpPr>
          <p:cNvPr id="4" name="Slide Number Placeholder 3">
            <a:extLst>
              <a:ext uri="{FF2B5EF4-FFF2-40B4-BE49-F238E27FC236}">
                <a16:creationId xmlns:a16="http://schemas.microsoft.com/office/drawing/2014/main" id="{608D0838-BC24-453D-0CEC-473BD63397DE}"/>
              </a:ext>
            </a:extLst>
          </p:cNvPr>
          <p:cNvSpPr>
            <a:spLocks noGrp="1"/>
          </p:cNvSpPr>
          <p:nvPr>
            <p:ph type="sldNum" sz="quarter" idx="12"/>
          </p:nvPr>
        </p:nvSpPr>
        <p:spPr/>
        <p:txBody>
          <a:bodyPr/>
          <a:lstStyle/>
          <a:p>
            <a:fld id="{53CF6D8B-4226-4D16-AD6F-0888D982052E}" type="slidenum">
              <a:rPr lang="en-US" smtClean="0"/>
              <a:pPr/>
              <a:t>13</a:t>
            </a:fld>
            <a:endParaRPr lang="en-US" dirty="0"/>
          </a:p>
        </p:txBody>
      </p:sp>
      <p:graphicFrame>
        <p:nvGraphicFramePr>
          <p:cNvPr id="6" name="Content Placeholder 5">
            <a:extLst>
              <a:ext uri="{FF2B5EF4-FFF2-40B4-BE49-F238E27FC236}">
                <a16:creationId xmlns:a16="http://schemas.microsoft.com/office/drawing/2014/main" id="{659F6453-7E22-4EF4-90D4-62B4E9532D70}"/>
              </a:ext>
            </a:extLst>
          </p:cNvPr>
          <p:cNvGraphicFramePr>
            <a:graphicFrameLocks noGrp="1"/>
          </p:cNvGraphicFramePr>
          <p:nvPr>
            <p:ph idx="1"/>
            <p:extLst/>
          </p:nvPr>
        </p:nvGraphicFramePr>
        <p:xfrm>
          <a:off x="737118" y="1260477"/>
          <a:ext cx="10827352" cy="5607050"/>
        </p:xfrm>
        <a:graphic>
          <a:graphicData uri="http://schemas.openxmlformats.org/drawingml/2006/table">
            <a:tbl>
              <a:tblPr firstRow="1" bandRow="1">
                <a:tableStyleId>{073A0DAA-6AF3-43AB-8588-CEC1D06C72B9}</a:tableStyleId>
              </a:tblPr>
              <a:tblGrid>
                <a:gridCol w="2791193">
                  <a:extLst>
                    <a:ext uri="{9D8B030D-6E8A-4147-A177-3AD203B41FA5}">
                      <a16:colId xmlns:a16="http://schemas.microsoft.com/office/drawing/2014/main" val="3508120365"/>
                    </a:ext>
                  </a:extLst>
                </a:gridCol>
                <a:gridCol w="2031010">
                  <a:extLst>
                    <a:ext uri="{9D8B030D-6E8A-4147-A177-3AD203B41FA5}">
                      <a16:colId xmlns:a16="http://schemas.microsoft.com/office/drawing/2014/main" val="2731764971"/>
                    </a:ext>
                  </a:extLst>
                </a:gridCol>
                <a:gridCol w="2363002">
                  <a:extLst>
                    <a:ext uri="{9D8B030D-6E8A-4147-A177-3AD203B41FA5}">
                      <a16:colId xmlns:a16="http://schemas.microsoft.com/office/drawing/2014/main" val="4039467942"/>
                    </a:ext>
                  </a:extLst>
                </a:gridCol>
                <a:gridCol w="1929889">
                  <a:extLst>
                    <a:ext uri="{9D8B030D-6E8A-4147-A177-3AD203B41FA5}">
                      <a16:colId xmlns:a16="http://schemas.microsoft.com/office/drawing/2014/main" val="1542997941"/>
                    </a:ext>
                  </a:extLst>
                </a:gridCol>
                <a:gridCol w="1712258">
                  <a:extLst>
                    <a:ext uri="{9D8B030D-6E8A-4147-A177-3AD203B41FA5}">
                      <a16:colId xmlns:a16="http://schemas.microsoft.com/office/drawing/2014/main" val="2496819115"/>
                    </a:ext>
                  </a:extLst>
                </a:gridCol>
              </a:tblGrid>
              <a:tr h="613464">
                <a:tc>
                  <a:txBody>
                    <a:bodyPr/>
                    <a:lstStyle/>
                    <a:p>
                      <a:pPr algn="just">
                        <a:lnSpc>
                          <a:spcPct val="150000"/>
                        </a:lnSpc>
                        <a:spcAft>
                          <a:spcPts val="800"/>
                        </a:spcAft>
                      </a:pPr>
                      <a:r>
                        <a:rPr lang="en-GB" sz="18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rPr>
                        <a:t>Intervention/ Initiative</a:t>
                      </a:r>
                      <a:endParaRPr lang="en-GB" sz="20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Exit Strategy</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Sustainability Measures</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Responsible Party</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rPr>
                        <a:t>Remarks</a:t>
                      </a:r>
                      <a:endParaRPr lang="en-GB" sz="20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3435111508"/>
                  </a:ext>
                </a:extLst>
              </a:tr>
              <a:tr h="2899554">
                <a:tc>
                  <a:txBody>
                    <a:bodyPr/>
                    <a:lstStyle/>
                    <a:p>
                      <a:pPr marL="0" marR="0" lvl="0" indent="0" algn="l" defTabSz="914400" rtl="0" eaLnBrk="1" fontAlgn="auto" latinLnBrk="0" hangingPunct="1">
                        <a:lnSpc>
                          <a:spcPct val="150000"/>
                        </a:lnSpc>
                        <a:spcBef>
                          <a:spcPts val="0"/>
                        </a:spcBef>
                        <a:spcAft>
                          <a:spcPts val="800"/>
                        </a:spcAft>
                        <a:buClrTx/>
                        <a:buSzTx/>
                        <a:buFontTx/>
                        <a:buNone/>
                        <a:tabLst/>
                        <a:defRPr/>
                      </a:pPr>
                      <a:r>
                        <a:rPr lang="en-US" sz="1800" kern="1200" dirty="0">
                          <a:solidFill>
                            <a:schemeClr val="dk1"/>
                          </a:solidFill>
                          <a:effectLst/>
                          <a:latin typeface="Georgia" panose="02040502050405020303" pitchFamily="18" charset="0"/>
                          <a:ea typeface="+mn-ea"/>
                          <a:cs typeface="+mn-cs"/>
                        </a:rPr>
                        <a:t>Enhancement of OLARMS (Ogun Land Administration and Revenue Management System) for Improved Production and Issuance of Statutory Land Title Documents in Ogun State.</a:t>
                      </a:r>
                      <a:endParaRPr lang="en-NG" sz="1800" kern="1200" dirty="0">
                        <a:solidFill>
                          <a:schemeClr val="dk1"/>
                        </a:solidFill>
                        <a:effectLst/>
                        <a:latin typeface="Georgia" panose="02040502050405020303" pitchFamily="18" charset="0"/>
                        <a:ea typeface="+mn-ea"/>
                        <a:cs typeface="+mn-cs"/>
                      </a:endParaRPr>
                    </a:p>
                    <a:p>
                      <a:pPr algn="just">
                        <a:lnSpc>
                          <a:spcPct val="150000"/>
                        </a:lnSpc>
                        <a:spcAft>
                          <a:spcPts val="800"/>
                        </a:spcAft>
                      </a:pPr>
                      <a:endParaRPr lang="en-GB" sz="1200" kern="100" dirty="0">
                        <a:effectLst/>
                        <a:latin typeface="Georgia" panose="02040502050405020303" pitchFamily="18" charset="0"/>
                        <a:ea typeface="DengXian" panose="02010600030101010101"/>
                        <a:cs typeface="Arial" panose="020B0604020202020204" pitchFamily="34" charset="0"/>
                      </a:endParaRPr>
                    </a:p>
                  </a:txBody>
                  <a:tcPr marL="9525" marR="9525" marT="9525" marB="9525" anchor="ctr"/>
                </a:tc>
                <a:tc>
                  <a:txBody>
                    <a:bodyPr/>
                    <a:lstStyle/>
                    <a:p>
                      <a:r>
                        <a:rPr lang="en-GB" sz="1800" kern="1200" dirty="0">
                          <a:solidFill>
                            <a:schemeClr val="dk1"/>
                          </a:solidFill>
                          <a:effectLst/>
                          <a:latin typeface="Georgia" panose="02040502050405020303" pitchFamily="18" charset="0"/>
                          <a:ea typeface="+mn-ea"/>
                          <a:cs typeface="+mn-cs"/>
                        </a:rPr>
                        <a:t>The buy-in of the Bureau of Lands and Survey was secured by sign-offs, and capacity building of the staff of the BLS/BIT was done by the vendor</a:t>
                      </a:r>
                      <a:endParaRPr lang="en-GB" dirty="0">
                        <a:latin typeface="Georgia" panose="02040502050405020303" pitchFamily="18" charset="0"/>
                      </a:endParaRPr>
                    </a:p>
                  </a:txBody>
                  <a:tcPr/>
                </a:tc>
                <a:tc>
                  <a:txBody>
                    <a:bodyPr/>
                    <a:lstStyle/>
                    <a:p>
                      <a:r>
                        <a:rPr lang="en-NG" sz="1800" kern="1200" dirty="0">
                          <a:solidFill>
                            <a:schemeClr val="dk1"/>
                          </a:solidFill>
                          <a:effectLst/>
                          <a:latin typeface="Georgia" panose="02040502050405020303" pitchFamily="18" charset="0"/>
                          <a:ea typeface="+mn-ea"/>
                          <a:cs typeface="+mn-cs"/>
                        </a:rPr>
                        <a:t>Dedicated ICT maintenance fund; system integration</a:t>
                      </a:r>
                      <a:r>
                        <a:rPr lang="en-GB" sz="1800" kern="1200" dirty="0">
                          <a:solidFill>
                            <a:schemeClr val="dk1"/>
                          </a:solidFill>
                          <a:effectLst/>
                          <a:latin typeface="Georgia" panose="02040502050405020303" pitchFamily="18" charset="0"/>
                          <a:ea typeface="+mn-ea"/>
                          <a:cs typeface="+mn-cs"/>
                        </a:rPr>
                        <a:t>. Budget considerations have been considered</a:t>
                      </a:r>
                      <a:endParaRPr lang="en-GB" dirty="0">
                        <a:latin typeface="Georgia" panose="02040502050405020303" pitchFamily="18" charset="0"/>
                      </a:endParaRPr>
                    </a:p>
                  </a:txBody>
                  <a:tcPr/>
                </a:tc>
                <a:tc>
                  <a:txBody>
                    <a:bodyPr/>
                    <a:lstStyle/>
                    <a:p>
                      <a:r>
                        <a:rPr lang="en-NG" sz="1800" kern="1200" dirty="0">
                          <a:solidFill>
                            <a:schemeClr val="dk1"/>
                          </a:solidFill>
                          <a:effectLst/>
                          <a:latin typeface="Georgia" panose="02040502050405020303" pitchFamily="18" charset="0"/>
                          <a:ea typeface="+mn-ea"/>
                          <a:cs typeface="+mn-cs"/>
                        </a:rPr>
                        <a:t>Bureau of Lands &amp; Survey</a:t>
                      </a:r>
                      <a:endParaRPr lang="en-GB" sz="1800" kern="1200" dirty="0">
                        <a:solidFill>
                          <a:schemeClr val="dk1"/>
                        </a:solidFill>
                        <a:effectLst/>
                        <a:latin typeface="Georgia" panose="02040502050405020303" pitchFamily="18" charset="0"/>
                        <a:ea typeface="+mn-ea"/>
                        <a:cs typeface="+mn-cs"/>
                      </a:endParaRPr>
                    </a:p>
                    <a:p>
                      <a:endParaRPr lang="en-GB" sz="1800" kern="1200" dirty="0">
                        <a:solidFill>
                          <a:schemeClr val="dk1"/>
                        </a:solidFill>
                        <a:effectLst/>
                        <a:latin typeface="Georgia" panose="02040502050405020303" pitchFamily="18" charset="0"/>
                        <a:ea typeface="+mn-ea"/>
                        <a:cs typeface="+mn-cs"/>
                      </a:endParaRPr>
                    </a:p>
                    <a:p>
                      <a:r>
                        <a:rPr lang="en-GB" sz="1800" kern="1200" dirty="0">
                          <a:solidFill>
                            <a:schemeClr val="dk1"/>
                          </a:solidFill>
                          <a:effectLst/>
                          <a:latin typeface="Georgia" panose="02040502050405020303" pitchFamily="18" charset="0"/>
                          <a:ea typeface="+mn-ea"/>
                          <a:cs typeface="+mn-cs"/>
                        </a:rPr>
                        <a:t>Bureau of IT</a:t>
                      </a:r>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1759649381"/>
                  </a:ext>
                </a:extLst>
              </a:tr>
              <a:tr h="296729">
                <a:tc>
                  <a:txBody>
                    <a:bodyPr/>
                    <a:lstStyle/>
                    <a:p>
                      <a:pPr marL="0" algn="l" defTabSz="914400" rtl="0" eaLnBrk="1" latinLnBrk="0" hangingPunct="1"/>
                      <a:endParaRPr lang="en-GB" sz="1800" kern="1200" dirty="0">
                        <a:solidFill>
                          <a:schemeClr val="dk1"/>
                        </a:solidFill>
                        <a:effectLst/>
                        <a:latin typeface="Georgia" panose="02040502050405020303" pitchFamily="18" charset="0"/>
                        <a:ea typeface="+mn-ea"/>
                        <a:cs typeface="+mn-cs"/>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3269450191"/>
                  </a:ext>
                </a:extLst>
              </a:tr>
              <a:tr h="296729">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1115556803"/>
                  </a:ext>
                </a:extLst>
              </a:tr>
              <a:tr h="296729">
                <a:tc>
                  <a:txBody>
                    <a:bodyPr/>
                    <a:lstStyle/>
                    <a:p>
                      <a:pPr algn="just">
                        <a:lnSpc>
                          <a:spcPct val="150000"/>
                        </a:lnSpc>
                        <a:spcAft>
                          <a:spcPts val="800"/>
                        </a:spcAft>
                      </a:pPr>
                      <a:endParaRPr lang="en-GB" sz="1200" kern="100" dirty="0">
                        <a:effectLst/>
                        <a:latin typeface="Georgia" panose="02040502050405020303" pitchFamily="18" charset="0"/>
                        <a:ea typeface="DengXian" panose="02010600030101010101"/>
                        <a:cs typeface="Arial" panose="020B0604020202020204" pitchFamily="34" charset="0"/>
                      </a:endParaRPr>
                    </a:p>
                  </a:txBody>
                  <a:tcPr marL="9525" marR="9525" marT="9525" marB="9525" anchor="ct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3645979403"/>
                  </a:ext>
                </a:extLst>
              </a:tr>
            </a:tbl>
          </a:graphicData>
        </a:graphic>
      </p:graphicFrame>
    </p:spTree>
    <p:extLst>
      <p:ext uri="{BB962C8B-B14F-4D97-AF65-F5344CB8AC3E}">
        <p14:creationId xmlns:p14="http://schemas.microsoft.com/office/powerpoint/2010/main" val="2035324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E4D01-5F7E-83FA-40A2-D51BA15C3B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324E71-820F-F7C3-FBB5-51FBA8524C3C}"/>
              </a:ext>
            </a:extLst>
          </p:cNvPr>
          <p:cNvSpPr>
            <a:spLocks noGrp="1"/>
          </p:cNvSpPr>
          <p:nvPr>
            <p:ph type="title"/>
          </p:nvPr>
        </p:nvSpPr>
        <p:spPr>
          <a:xfrm>
            <a:off x="464626" y="110133"/>
            <a:ext cx="11048105" cy="911225"/>
          </a:xfrm>
        </p:spPr>
        <p:txBody>
          <a:bodyPr>
            <a:normAutofit/>
          </a:bodyPr>
          <a:lstStyle/>
          <a:p>
            <a:r>
              <a:rPr kumimoji="0" lang="en-GB" sz="40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Sustainability Plans</a:t>
            </a:r>
            <a:endParaRPr lang="en-US" dirty="0"/>
          </a:p>
        </p:txBody>
      </p:sp>
      <p:sp>
        <p:nvSpPr>
          <p:cNvPr id="4" name="Slide Number Placeholder 3">
            <a:extLst>
              <a:ext uri="{FF2B5EF4-FFF2-40B4-BE49-F238E27FC236}">
                <a16:creationId xmlns:a16="http://schemas.microsoft.com/office/drawing/2014/main" id="{608D0838-BC24-453D-0CEC-473BD63397DE}"/>
              </a:ext>
            </a:extLst>
          </p:cNvPr>
          <p:cNvSpPr>
            <a:spLocks noGrp="1"/>
          </p:cNvSpPr>
          <p:nvPr>
            <p:ph type="sldNum" sz="quarter" idx="12"/>
          </p:nvPr>
        </p:nvSpPr>
        <p:spPr/>
        <p:txBody>
          <a:bodyPr/>
          <a:lstStyle/>
          <a:p>
            <a:fld id="{53CF6D8B-4226-4D16-AD6F-0888D982052E}" type="slidenum">
              <a:rPr lang="en-US" smtClean="0"/>
              <a:pPr/>
              <a:t>14</a:t>
            </a:fld>
            <a:endParaRPr lang="en-US" dirty="0"/>
          </a:p>
        </p:txBody>
      </p:sp>
      <p:graphicFrame>
        <p:nvGraphicFramePr>
          <p:cNvPr id="6" name="Content Placeholder 5">
            <a:extLst>
              <a:ext uri="{FF2B5EF4-FFF2-40B4-BE49-F238E27FC236}">
                <a16:creationId xmlns:a16="http://schemas.microsoft.com/office/drawing/2014/main" id="{659F6453-7E22-4EF4-90D4-62B4E9532D70}"/>
              </a:ext>
            </a:extLst>
          </p:cNvPr>
          <p:cNvGraphicFramePr>
            <a:graphicFrameLocks noGrp="1"/>
          </p:cNvGraphicFramePr>
          <p:nvPr>
            <p:ph idx="1"/>
            <p:extLst/>
          </p:nvPr>
        </p:nvGraphicFramePr>
        <p:xfrm>
          <a:off x="774441" y="1260475"/>
          <a:ext cx="10790029" cy="5704533"/>
        </p:xfrm>
        <a:graphic>
          <a:graphicData uri="http://schemas.openxmlformats.org/drawingml/2006/table">
            <a:tbl>
              <a:tblPr firstRow="1" bandRow="1">
                <a:tableStyleId>{073A0DAA-6AF3-43AB-8588-CEC1D06C72B9}</a:tableStyleId>
              </a:tblPr>
              <a:tblGrid>
                <a:gridCol w="2753870">
                  <a:extLst>
                    <a:ext uri="{9D8B030D-6E8A-4147-A177-3AD203B41FA5}">
                      <a16:colId xmlns:a16="http://schemas.microsoft.com/office/drawing/2014/main" val="3508120365"/>
                    </a:ext>
                  </a:extLst>
                </a:gridCol>
                <a:gridCol w="2031010">
                  <a:extLst>
                    <a:ext uri="{9D8B030D-6E8A-4147-A177-3AD203B41FA5}">
                      <a16:colId xmlns:a16="http://schemas.microsoft.com/office/drawing/2014/main" val="2731764971"/>
                    </a:ext>
                  </a:extLst>
                </a:gridCol>
                <a:gridCol w="2363002">
                  <a:extLst>
                    <a:ext uri="{9D8B030D-6E8A-4147-A177-3AD203B41FA5}">
                      <a16:colId xmlns:a16="http://schemas.microsoft.com/office/drawing/2014/main" val="4039467942"/>
                    </a:ext>
                  </a:extLst>
                </a:gridCol>
                <a:gridCol w="1929889">
                  <a:extLst>
                    <a:ext uri="{9D8B030D-6E8A-4147-A177-3AD203B41FA5}">
                      <a16:colId xmlns:a16="http://schemas.microsoft.com/office/drawing/2014/main" val="1542997941"/>
                    </a:ext>
                  </a:extLst>
                </a:gridCol>
                <a:gridCol w="1712258">
                  <a:extLst>
                    <a:ext uri="{9D8B030D-6E8A-4147-A177-3AD203B41FA5}">
                      <a16:colId xmlns:a16="http://schemas.microsoft.com/office/drawing/2014/main" val="2496819115"/>
                    </a:ext>
                  </a:extLst>
                </a:gridCol>
              </a:tblGrid>
              <a:tr h="913224">
                <a:tc>
                  <a:txBody>
                    <a:bodyPr/>
                    <a:lstStyle/>
                    <a:p>
                      <a:pPr algn="just">
                        <a:lnSpc>
                          <a:spcPct val="150000"/>
                        </a:lnSpc>
                        <a:spcAft>
                          <a:spcPts val="800"/>
                        </a:spcAft>
                      </a:pPr>
                      <a:r>
                        <a:rPr lang="en-GB" sz="18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rPr>
                        <a:t>Intervention/ Initiative</a:t>
                      </a:r>
                      <a:endParaRPr lang="en-GB" sz="20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Exit Strategy</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Sustainability Measures</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Responsible Party</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rPr>
                        <a:t>Remarks</a:t>
                      </a:r>
                      <a:endParaRPr lang="en-GB" sz="20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3435111508"/>
                  </a:ext>
                </a:extLst>
              </a:tr>
              <a:tr h="652223">
                <a:tc>
                  <a:txBody>
                    <a:bodyPr/>
                    <a:lstStyle/>
                    <a:p>
                      <a:pPr algn="just">
                        <a:lnSpc>
                          <a:spcPct val="150000"/>
                        </a:lnSpc>
                        <a:spcAft>
                          <a:spcPts val="800"/>
                        </a:spcAft>
                      </a:pPr>
                      <a:endParaRPr lang="en-GB" sz="1200" kern="100" dirty="0">
                        <a:effectLst/>
                        <a:latin typeface="Georgia" panose="02040502050405020303" pitchFamily="18" charset="0"/>
                        <a:ea typeface="DengXian" panose="02010600030101010101"/>
                        <a:cs typeface="Arial" panose="020B0604020202020204" pitchFamily="34" charset="0"/>
                      </a:endParaRPr>
                    </a:p>
                  </a:txBody>
                  <a:tcPr marL="9525" marR="9525" marT="9525" marB="9525" anchor="ct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1759649381"/>
                  </a:ext>
                </a:extLst>
              </a:tr>
              <a:tr h="652223">
                <a:tc>
                  <a:txBody>
                    <a:bodyPr/>
                    <a:lstStyle/>
                    <a:p>
                      <a:pPr marL="0" algn="l" defTabSz="914400" rtl="0" eaLnBrk="1" latinLnBrk="0" hangingPunct="1"/>
                      <a:r>
                        <a:rPr lang="en-US" sz="1800" kern="1200" dirty="0">
                          <a:solidFill>
                            <a:schemeClr val="dk1"/>
                          </a:solidFill>
                          <a:effectLst/>
                          <a:latin typeface="Georgia" panose="02040502050405020303" pitchFamily="18" charset="0"/>
                          <a:ea typeface="+mn-ea"/>
                          <a:cs typeface="+mn-cs"/>
                        </a:rPr>
                        <a:t>Implementation of spatial Land Use/Land Cover (LULC) Mapping of Ogun State</a:t>
                      </a:r>
                      <a:endParaRPr lang="en-GB" sz="1800" kern="1200" dirty="0">
                        <a:solidFill>
                          <a:schemeClr val="dk1"/>
                        </a:solidFill>
                        <a:effectLst/>
                        <a:latin typeface="Georgia" panose="02040502050405020303" pitchFamily="18" charset="0"/>
                        <a:ea typeface="+mn-ea"/>
                        <a:cs typeface="+mn-cs"/>
                      </a:endParaRPr>
                    </a:p>
                  </a:txBody>
                  <a:tcPr/>
                </a:tc>
                <a:tc>
                  <a:txBody>
                    <a:bodyPr/>
                    <a:lstStyle/>
                    <a:p>
                      <a:r>
                        <a:rPr lang="en-GB" sz="1800" kern="1200" dirty="0">
                          <a:solidFill>
                            <a:schemeClr val="dk1"/>
                          </a:solidFill>
                          <a:effectLst/>
                          <a:latin typeface="Georgia" panose="02040502050405020303" pitchFamily="18" charset="0"/>
                          <a:ea typeface="+mn-ea"/>
                          <a:cs typeface="+mn-cs"/>
                        </a:rPr>
                        <a:t>The buy-in of the Bureau of Lands and Survey was secured by sign-offs, and capacity building of the staff of the BLS/BIT was done by the vendor</a:t>
                      </a:r>
                      <a:endParaRPr lang="en-GB" dirty="0">
                        <a:latin typeface="Georgia" panose="02040502050405020303" pitchFamily="18" charset="0"/>
                      </a:endParaRPr>
                    </a:p>
                  </a:txBody>
                  <a:tcPr/>
                </a:tc>
                <a:tc>
                  <a:txBody>
                    <a:bodyPr/>
                    <a:lstStyle/>
                    <a:p>
                      <a:r>
                        <a:rPr lang="en-NG" sz="1800" kern="1200" dirty="0">
                          <a:solidFill>
                            <a:schemeClr val="dk1"/>
                          </a:solidFill>
                          <a:effectLst/>
                          <a:latin typeface="Georgia" panose="02040502050405020303" pitchFamily="18" charset="0"/>
                          <a:ea typeface="+mn-ea"/>
                          <a:cs typeface="+mn-cs"/>
                        </a:rPr>
                        <a:t>Dedicated ICT maintenance fund; system integration</a:t>
                      </a:r>
                      <a:r>
                        <a:rPr lang="en-GB" sz="1800" kern="1200" dirty="0">
                          <a:solidFill>
                            <a:schemeClr val="dk1"/>
                          </a:solidFill>
                          <a:effectLst/>
                          <a:latin typeface="Georgia" panose="02040502050405020303" pitchFamily="18" charset="0"/>
                          <a:ea typeface="+mn-ea"/>
                          <a:cs typeface="+mn-cs"/>
                        </a:rPr>
                        <a:t>. Budget considerations have been considered</a:t>
                      </a:r>
                      <a:endParaRPr lang="en-GB" dirty="0">
                        <a:latin typeface="Georgia" panose="02040502050405020303" pitchFamily="18" charset="0"/>
                      </a:endParaRPr>
                    </a:p>
                  </a:txBody>
                  <a:tcPr/>
                </a:tc>
                <a:tc>
                  <a:txBody>
                    <a:bodyPr/>
                    <a:lstStyle/>
                    <a:p>
                      <a:r>
                        <a:rPr lang="en-NG" sz="1800" kern="1200" dirty="0">
                          <a:solidFill>
                            <a:schemeClr val="dk1"/>
                          </a:solidFill>
                          <a:effectLst/>
                          <a:latin typeface="Georgia" panose="02040502050405020303" pitchFamily="18" charset="0"/>
                          <a:ea typeface="+mn-ea"/>
                          <a:cs typeface="+mn-cs"/>
                        </a:rPr>
                        <a:t>Bureau of Lands &amp; Survey</a:t>
                      </a:r>
                      <a:endParaRPr lang="en-GB" sz="1800" kern="1200" dirty="0">
                        <a:solidFill>
                          <a:schemeClr val="dk1"/>
                        </a:solidFill>
                        <a:effectLst/>
                        <a:latin typeface="Georgia" panose="02040502050405020303" pitchFamily="18" charset="0"/>
                        <a:ea typeface="+mn-ea"/>
                        <a:cs typeface="+mn-cs"/>
                      </a:endParaRPr>
                    </a:p>
                    <a:p>
                      <a:endParaRPr lang="en-GB" sz="1800" kern="1200" dirty="0">
                        <a:solidFill>
                          <a:schemeClr val="dk1"/>
                        </a:solidFill>
                        <a:effectLst/>
                        <a:latin typeface="Georgia" panose="02040502050405020303" pitchFamily="18" charset="0"/>
                        <a:ea typeface="+mn-ea"/>
                        <a:cs typeface="+mn-cs"/>
                      </a:endParaRPr>
                    </a:p>
                    <a:p>
                      <a:r>
                        <a:rPr lang="en-GB" sz="1800" kern="1200" dirty="0">
                          <a:solidFill>
                            <a:schemeClr val="dk1"/>
                          </a:solidFill>
                          <a:effectLst/>
                          <a:latin typeface="Georgia" panose="02040502050405020303" pitchFamily="18" charset="0"/>
                          <a:ea typeface="+mn-ea"/>
                          <a:cs typeface="+mn-cs"/>
                        </a:rPr>
                        <a:t>Bureau of IT</a:t>
                      </a:r>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3269450191"/>
                  </a:ext>
                </a:extLst>
              </a:tr>
              <a:tr h="652223">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1115556803"/>
                  </a:ext>
                </a:extLst>
              </a:tr>
              <a:tr h="652223">
                <a:tc>
                  <a:txBody>
                    <a:bodyPr/>
                    <a:lstStyle/>
                    <a:p>
                      <a:pPr algn="just">
                        <a:lnSpc>
                          <a:spcPct val="150000"/>
                        </a:lnSpc>
                        <a:spcAft>
                          <a:spcPts val="800"/>
                        </a:spcAft>
                      </a:pPr>
                      <a:endParaRPr lang="en-GB" sz="1200" kern="100" dirty="0">
                        <a:effectLst/>
                        <a:latin typeface="Georgia" panose="02040502050405020303" pitchFamily="18" charset="0"/>
                        <a:ea typeface="DengXian" panose="02010600030101010101"/>
                        <a:cs typeface="Arial" panose="020B0604020202020204" pitchFamily="34" charset="0"/>
                      </a:endParaRPr>
                    </a:p>
                  </a:txBody>
                  <a:tcPr marL="9525" marR="9525" marT="9525" marB="9525" anchor="ct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3645979403"/>
                  </a:ext>
                </a:extLst>
              </a:tr>
            </a:tbl>
          </a:graphicData>
        </a:graphic>
      </p:graphicFrame>
    </p:spTree>
    <p:extLst>
      <p:ext uri="{BB962C8B-B14F-4D97-AF65-F5344CB8AC3E}">
        <p14:creationId xmlns:p14="http://schemas.microsoft.com/office/powerpoint/2010/main" val="1360631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BE4D01-5F7E-83FA-40A2-D51BA15C3B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324E71-820F-F7C3-FBB5-51FBA8524C3C}"/>
              </a:ext>
            </a:extLst>
          </p:cNvPr>
          <p:cNvSpPr>
            <a:spLocks noGrp="1"/>
          </p:cNvSpPr>
          <p:nvPr>
            <p:ph type="title"/>
          </p:nvPr>
        </p:nvSpPr>
        <p:spPr>
          <a:xfrm>
            <a:off x="434146" y="18693"/>
            <a:ext cx="11048105" cy="911225"/>
          </a:xfrm>
        </p:spPr>
        <p:txBody>
          <a:bodyPr>
            <a:normAutofit/>
          </a:bodyPr>
          <a:lstStyle/>
          <a:p>
            <a:r>
              <a:rPr kumimoji="0" lang="en-GB" sz="40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Sustainability Plans</a:t>
            </a:r>
            <a:endParaRPr lang="en-US" dirty="0"/>
          </a:p>
        </p:txBody>
      </p:sp>
      <p:sp>
        <p:nvSpPr>
          <p:cNvPr id="4" name="Slide Number Placeholder 3">
            <a:extLst>
              <a:ext uri="{FF2B5EF4-FFF2-40B4-BE49-F238E27FC236}">
                <a16:creationId xmlns:a16="http://schemas.microsoft.com/office/drawing/2014/main" id="{608D0838-BC24-453D-0CEC-473BD63397DE}"/>
              </a:ext>
            </a:extLst>
          </p:cNvPr>
          <p:cNvSpPr>
            <a:spLocks noGrp="1"/>
          </p:cNvSpPr>
          <p:nvPr>
            <p:ph type="sldNum" sz="quarter" idx="12"/>
          </p:nvPr>
        </p:nvSpPr>
        <p:spPr/>
        <p:txBody>
          <a:bodyPr/>
          <a:lstStyle/>
          <a:p>
            <a:fld id="{53CF6D8B-4226-4D16-AD6F-0888D982052E}" type="slidenum">
              <a:rPr lang="en-US" smtClean="0"/>
              <a:pPr/>
              <a:t>15</a:t>
            </a:fld>
            <a:endParaRPr lang="en-US" dirty="0"/>
          </a:p>
        </p:txBody>
      </p:sp>
      <p:graphicFrame>
        <p:nvGraphicFramePr>
          <p:cNvPr id="6" name="Content Placeholder 5">
            <a:extLst>
              <a:ext uri="{FF2B5EF4-FFF2-40B4-BE49-F238E27FC236}">
                <a16:creationId xmlns:a16="http://schemas.microsoft.com/office/drawing/2014/main" id="{659F6453-7E22-4EF4-90D4-62B4E9532D70}"/>
              </a:ext>
            </a:extLst>
          </p:cNvPr>
          <p:cNvGraphicFramePr>
            <a:graphicFrameLocks noGrp="1"/>
          </p:cNvGraphicFramePr>
          <p:nvPr>
            <p:ph idx="1"/>
            <p:extLst/>
          </p:nvPr>
        </p:nvGraphicFramePr>
        <p:xfrm>
          <a:off x="895739" y="1260475"/>
          <a:ext cx="10668731" cy="3882640"/>
        </p:xfrm>
        <a:graphic>
          <a:graphicData uri="http://schemas.openxmlformats.org/drawingml/2006/table">
            <a:tbl>
              <a:tblPr firstRow="1" bandRow="1">
                <a:tableStyleId>{073A0DAA-6AF3-43AB-8588-CEC1D06C72B9}</a:tableStyleId>
              </a:tblPr>
              <a:tblGrid>
                <a:gridCol w="2632572">
                  <a:extLst>
                    <a:ext uri="{9D8B030D-6E8A-4147-A177-3AD203B41FA5}">
                      <a16:colId xmlns:a16="http://schemas.microsoft.com/office/drawing/2014/main" val="3508120365"/>
                    </a:ext>
                  </a:extLst>
                </a:gridCol>
                <a:gridCol w="2031010">
                  <a:extLst>
                    <a:ext uri="{9D8B030D-6E8A-4147-A177-3AD203B41FA5}">
                      <a16:colId xmlns:a16="http://schemas.microsoft.com/office/drawing/2014/main" val="2731764971"/>
                    </a:ext>
                  </a:extLst>
                </a:gridCol>
                <a:gridCol w="2363002">
                  <a:extLst>
                    <a:ext uri="{9D8B030D-6E8A-4147-A177-3AD203B41FA5}">
                      <a16:colId xmlns:a16="http://schemas.microsoft.com/office/drawing/2014/main" val="4039467942"/>
                    </a:ext>
                  </a:extLst>
                </a:gridCol>
                <a:gridCol w="1929889">
                  <a:extLst>
                    <a:ext uri="{9D8B030D-6E8A-4147-A177-3AD203B41FA5}">
                      <a16:colId xmlns:a16="http://schemas.microsoft.com/office/drawing/2014/main" val="1542997941"/>
                    </a:ext>
                  </a:extLst>
                </a:gridCol>
                <a:gridCol w="1712258">
                  <a:extLst>
                    <a:ext uri="{9D8B030D-6E8A-4147-A177-3AD203B41FA5}">
                      <a16:colId xmlns:a16="http://schemas.microsoft.com/office/drawing/2014/main" val="2496819115"/>
                    </a:ext>
                  </a:extLst>
                </a:gridCol>
              </a:tblGrid>
              <a:tr h="913224">
                <a:tc>
                  <a:txBody>
                    <a:bodyPr/>
                    <a:lstStyle/>
                    <a:p>
                      <a:pPr algn="just">
                        <a:lnSpc>
                          <a:spcPct val="150000"/>
                        </a:lnSpc>
                        <a:spcAft>
                          <a:spcPts val="800"/>
                        </a:spcAft>
                      </a:pPr>
                      <a:r>
                        <a:rPr lang="en-GB" sz="18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rPr>
                        <a:t>Intervention/ Initiative</a:t>
                      </a:r>
                      <a:endParaRPr lang="en-GB" sz="20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Exit Strategy</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Sustainability Measures</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a:solidFill>
                            <a:schemeClr val="bg1"/>
                          </a:solidFill>
                          <a:effectLst/>
                          <a:latin typeface="Georgia" panose="02040502050405020303" pitchFamily="18" charset="0"/>
                          <a:ea typeface="DengXian" panose="02010600030101010101" pitchFamily="2" charset="-122"/>
                          <a:cs typeface="Arial" panose="020B0604020202020204" pitchFamily="34" charset="0"/>
                        </a:rPr>
                        <a:t>Responsible Party</a:t>
                      </a:r>
                      <a:endParaRPr lang="en-GB" sz="2000" kern="10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tc>
                  <a:txBody>
                    <a:bodyPr/>
                    <a:lstStyle/>
                    <a:p>
                      <a:pPr algn="just">
                        <a:lnSpc>
                          <a:spcPct val="150000"/>
                        </a:lnSpc>
                        <a:spcAft>
                          <a:spcPts val="800"/>
                        </a:spcAft>
                      </a:pPr>
                      <a:r>
                        <a:rPr lang="en-GB" sz="18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rPr>
                        <a:t>Remarks</a:t>
                      </a:r>
                      <a:endParaRPr lang="en-GB" sz="2000" kern="100" dirty="0">
                        <a:solidFill>
                          <a:schemeClr val="bg1"/>
                        </a:solidFill>
                        <a:effectLst/>
                        <a:latin typeface="Georgia" panose="02040502050405020303" pitchFamily="18" charset="0"/>
                        <a:ea typeface="DengXian" panose="02010600030101010101" pitchFamily="2" charset="-122"/>
                        <a:cs typeface="Arial" panose="020B0604020202020204" pitchFamily="34" charset="0"/>
                      </a:endParaRPr>
                    </a:p>
                  </a:txBody>
                  <a:tcPr marL="68580" marR="68580" marT="0" marB="0"/>
                </a:tc>
                <a:extLst>
                  <a:ext uri="{0D108BD9-81ED-4DB2-BD59-A6C34878D82A}">
                    <a16:rowId xmlns:a16="http://schemas.microsoft.com/office/drawing/2014/main" val="3435111508"/>
                  </a:ext>
                </a:extLst>
              </a:tr>
              <a:tr h="652223">
                <a:tc>
                  <a:txBody>
                    <a:bodyPr/>
                    <a:lstStyle/>
                    <a:p>
                      <a:pPr algn="just">
                        <a:lnSpc>
                          <a:spcPct val="150000"/>
                        </a:lnSpc>
                        <a:spcAft>
                          <a:spcPts val="800"/>
                        </a:spcAft>
                      </a:pPr>
                      <a:r>
                        <a:rPr lang="en-NG" sz="1800" kern="1200" dirty="0">
                          <a:solidFill>
                            <a:schemeClr val="dk1"/>
                          </a:solidFill>
                          <a:effectLst/>
                          <a:latin typeface="Georgia" panose="02040502050405020303" pitchFamily="18" charset="0"/>
                          <a:ea typeface="+mn-ea"/>
                          <a:cs typeface="+mn-cs"/>
                        </a:rPr>
                        <a:t>Institutionalization of Investment Promotion Agency (IPA)</a:t>
                      </a:r>
                      <a:r>
                        <a:rPr lang="en-GB" sz="1800" kern="1200" dirty="0">
                          <a:solidFill>
                            <a:schemeClr val="dk1"/>
                          </a:solidFill>
                          <a:effectLst/>
                          <a:latin typeface="Georgia" panose="02040502050405020303" pitchFamily="18" charset="0"/>
                          <a:ea typeface="+mn-ea"/>
                          <a:cs typeface="+mn-cs"/>
                        </a:rPr>
                        <a:t> OGUNINVEST</a:t>
                      </a:r>
                      <a:endParaRPr lang="en-GB" sz="1200" kern="100" dirty="0">
                        <a:effectLst/>
                        <a:latin typeface="Georgia" panose="02040502050405020303" pitchFamily="18" charset="0"/>
                        <a:ea typeface="DengXian" panose="02010600030101010101"/>
                        <a:cs typeface="Arial" panose="020B0604020202020204" pitchFamily="34" charset="0"/>
                      </a:endParaRPr>
                    </a:p>
                  </a:txBody>
                  <a:tcPr marL="9525" marR="9525" marT="9525" marB="9525" anchor="ctr"/>
                </a:tc>
                <a:tc>
                  <a:txBody>
                    <a:bodyPr/>
                    <a:lstStyle/>
                    <a:p>
                      <a:r>
                        <a:rPr lang="en-NG" sz="1800" kern="1200" dirty="0">
                          <a:solidFill>
                            <a:schemeClr val="dk1"/>
                          </a:solidFill>
                          <a:effectLst/>
                          <a:latin typeface="Georgia" panose="02040502050405020303" pitchFamily="18" charset="0"/>
                          <a:ea typeface="+mn-ea"/>
                          <a:cs typeface="+mn-cs"/>
                        </a:rPr>
                        <a:t>Institutional mainstreaming</a:t>
                      </a:r>
                      <a:endParaRPr lang="en-GB" dirty="0">
                        <a:latin typeface="Georgia" panose="02040502050405020303" pitchFamily="18" charset="0"/>
                      </a:endParaRPr>
                    </a:p>
                  </a:txBody>
                  <a:tcPr/>
                </a:tc>
                <a:tc>
                  <a:txBody>
                    <a:bodyPr/>
                    <a:lstStyle/>
                    <a:p>
                      <a:r>
                        <a:rPr lang="en-GB" sz="1800" kern="1200" dirty="0">
                          <a:solidFill>
                            <a:schemeClr val="dk1"/>
                          </a:solidFill>
                          <a:effectLst/>
                          <a:latin typeface="Georgia" panose="02040502050405020303" pitchFamily="18" charset="0"/>
                          <a:ea typeface="+mn-ea"/>
                          <a:cs typeface="+mn-cs"/>
                        </a:rPr>
                        <a:t>OGUNINVEST is already independent and sustainable</a:t>
                      </a:r>
                      <a:endParaRPr lang="en-GB" dirty="0">
                        <a:latin typeface="Georgia" panose="02040502050405020303" pitchFamily="18" charset="0"/>
                      </a:endParaRPr>
                    </a:p>
                  </a:txBody>
                  <a:tcPr/>
                </a:tc>
                <a:tc>
                  <a:txBody>
                    <a:bodyPr/>
                    <a:lstStyle/>
                    <a:p>
                      <a:r>
                        <a:rPr lang="en-GB" sz="1800" kern="1200" dirty="0">
                          <a:solidFill>
                            <a:schemeClr val="dk1"/>
                          </a:solidFill>
                          <a:effectLst/>
                          <a:latin typeface="Georgia" panose="02040502050405020303" pitchFamily="18" charset="0"/>
                          <a:ea typeface="+mn-ea"/>
                          <a:cs typeface="+mn-cs"/>
                        </a:rPr>
                        <a:t>OGUNINVEST</a:t>
                      </a:r>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1759649381"/>
                  </a:ext>
                </a:extLst>
              </a:tr>
              <a:tr h="652223">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3269450191"/>
                  </a:ext>
                </a:extLst>
              </a:tr>
              <a:tr h="652223">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tc>
                  <a:txBody>
                    <a:bodyPr/>
                    <a:lstStyle/>
                    <a:p>
                      <a:endParaRPr lang="en-GB" dirty="0">
                        <a:latin typeface="Georgia" panose="02040502050405020303" pitchFamily="18" charset="0"/>
                      </a:endParaRPr>
                    </a:p>
                  </a:txBody>
                  <a:tcPr/>
                </a:tc>
                <a:extLst>
                  <a:ext uri="{0D108BD9-81ED-4DB2-BD59-A6C34878D82A}">
                    <a16:rowId xmlns:a16="http://schemas.microsoft.com/office/drawing/2014/main" val="1115556803"/>
                  </a:ext>
                </a:extLst>
              </a:tr>
            </a:tbl>
          </a:graphicData>
        </a:graphic>
      </p:graphicFrame>
    </p:spTree>
    <p:extLst>
      <p:ext uri="{BB962C8B-B14F-4D97-AF65-F5344CB8AC3E}">
        <p14:creationId xmlns:p14="http://schemas.microsoft.com/office/powerpoint/2010/main" val="1357383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36D82-3818-B236-181D-8F4BB7325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07385E-6479-A6F5-9D33-F67934B9C84B}"/>
              </a:ext>
            </a:extLst>
          </p:cNvPr>
          <p:cNvSpPr>
            <a:spLocks noGrp="1"/>
          </p:cNvSpPr>
          <p:nvPr>
            <p:ph type="title"/>
          </p:nvPr>
        </p:nvSpPr>
        <p:spPr>
          <a:xfrm>
            <a:off x="966335" y="2712881"/>
            <a:ext cx="10114113" cy="1464672"/>
          </a:xfrm>
        </p:spPr>
        <p:txBody>
          <a:bodyPr>
            <a:normAutofit fontScale="90000"/>
          </a:bodyPr>
          <a:lstStyle/>
          <a:p>
            <a:pPr>
              <a:lnSpc>
                <a:spcPct val="150000"/>
              </a:lnSpc>
              <a:spcBef>
                <a:spcPts val="0"/>
              </a:spcBef>
              <a:defRPr/>
            </a:pPr>
            <a:r>
              <a:rPr kumimoji="0" lang="en-GB" sz="60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Key Project Achievements </a:t>
            </a:r>
          </a:p>
        </p:txBody>
      </p:sp>
      <p:sp>
        <p:nvSpPr>
          <p:cNvPr id="3" name="Slide Number Placeholder 2">
            <a:extLst>
              <a:ext uri="{FF2B5EF4-FFF2-40B4-BE49-F238E27FC236}">
                <a16:creationId xmlns:a16="http://schemas.microsoft.com/office/drawing/2014/main" id="{455401BE-09EF-BDA2-9F1D-E8E56584E45F}"/>
              </a:ext>
            </a:extLst>
          </p:cNvPr>
          <p:cNvSpPr>
            <a:spLocks noGrp="1"/>
          </p:cNvSpPr>
          <p:nvPr>
            <p:ph type="sldNum" sz="quarter" idx="12"/>
          </p:nvPr>
        </p:nvSpPr>
        <p:spPr/>
        <p:txBody>
          <a:bodyPr/>
          <a:lstStyle/>
          <a:p>
            <a:fld id="{53CF6D8B-4226-4D16-AD6F-0888D982052E}" type="slidenum">
              <a:rPr lang="en-US" smtClean="0"/>
              <a:pPr/>
              <a:t>16</a:t>
            </a:fld>
            <a:endParaRPr lang="en-US"/>
          </a:p>
        </p:txBody>
      </p:sp>
    </p:spTree>
    <p:extLst>
      <p:ext uri="{BB962C8B-B14F-4D97-AF65-F5344CB8AC3E}">
        <p14:creationId xmlns:p14="http://schemas.microsoft.com/office/powerpoint/2010/main" val="10479231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DF0DB-37B1-5D3F-D807-E8323A8B8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ACB4B0-5E61-573C-FE3C-B8D25D4CEF2B}"/>
              </a:ext>
            </a:extLst>
          </p:cNvPr>
          <p:cNvSpPr>
            <a:spLocks noGrp="1"/>
          </p:cNvSpPr>
          <p:nvPr>
            <p:ph type="title"/>
          </p:nvPr>
        </p:nvSpPr>
        <p:spPr/>
        <p:txBody>
          <a:bodyPr>
            <a:normAutofit/>
          </a:bodyPr>
          <a:lstStyle/>
          <a:p>
            <a:r>
              <a:rPr lang="en-US" dirty="0"/>
              <a:t>Key Project Achievements </a:t>
            </a:r>
          </a:p>
        </p:txBody>
      </p:sp>
      <p:sp>
        <p:nvSpPr>
          <p:cNvPr id="4" name="Slide Number Placeholder 3">
            <a:extLst>
              <a:ext uri="{FF2B5EF4-FFF2-40B4-BE49-F238E27FC236}">
                <a16:creationId xmlns:a16="http://schemas.microsoft.com/office/drawing/2014/main" id="{39CF546B-CB34-32A6-8BA5-BDD8999818E0}"/>
              </a:ext>
            </a:extLst>
          </p:cNvPr>
          <p:cNvSpPr>
            <a:spLocks noGrp="1"/>
          </p:cNvSpPr>
          <p:nvPr>
            <p:ph type="sldNum" sz="quarter" idx="12"/>
          </p:nvPr>
        </p:nvSpPr>
        <p:spPr/>
        <p:txBody>
          <a:bodyPr/>
          <a:lstStyle/>
          <a:p>
            <a:fld id="{53CF6D8B-4226-4D16-AD6F-0888D982052E}" type="slidenum">
              <a:rPr lang="en-US" smtClean="0"/>
              <a:pPr/>
              <a:t>17</a:t>
            </a:fld>
            <a:endParaRPr lang="en-US" dirty="0"/>
          </a:p>
        </p:txBody>
      </p:sp>
      <p:sp>
        <p:nvSpPr>
          <p:cNvPr id="7" name="Content Placeholder 6">
            <a:extLst>
              <a:ext uri="{FF2B5EF4-FFF2-40B4-BE49-F238E27FC236}">
                <a16:creationId xmlns:a16="http://schemas.microsoft.com/office/drawing/2014/main" id="{752B4C0D-ABC2-4940-96A0-C81DE191E618}"/>
              </a:ext>
            </a:extLst>
          </p:cNvPr>
          <p:cNvSpPr>
            <a:spLocks noGrp="1"/>
          </p:cNvSpPr>
          <p:nvPr>
            <p:ph idx="1"/>
          </p:nvPr>
        </p:nvSpPr>
        <p:spPr/>
        <p:txBody>
          <a:bodyPr>
            <a:normAutofit fontScale="92500" lnSpcReduction="20000"/>
          </a:bodyPr>
          <a:lstStyle/>
          <a:p>
            <a:r>
              <a:rPr lang="en-GB" dirty="0"/>
              <a:t>Delivery of 15,473 </a:t>
            </a:r>
            <a:r>
              <a:rPr lang="en-GB" dirty="0" err="1"/>
              <a:t>CofOs</a:t>
            </a:r>
            <a:endParaRPr lang="en-GB" dirty="0"/>
          </a:p>
          <a:p>
            <a:r>
              <a:rPr lang="en-GB" dirty="0"/>
              <a:t>Facilitation of </a:t>
            </a:r>
            <a:r>
              <a:rPr lang="en-GB" dirty="0" smtClean="0"/>
              <a:t>53 out of 40 </a:t>
            </a:r>
            <a:r>
              <a:rPr lang="en-GB" dirty="0"/>
              <a:t>investment deals in Ogun State</a:t>
            </a:r>
          </a:p>
          <a:p>
            <a:r>
              <a:rPr lang="en-GB"/>
              <a:t>Securing </a:t>
            </a:r>
            <a:r>
              <a:rPr lang="en-GB" smtClean="0"/>
              <a:t>11 out 10 </a:t>
            </a:r>
            <a:r>
              <a:rPr lang="en-GB" dirty="0"/>
              <a:t>investment deals, with each one worth a minimum of 5 million USD.</a:t>
            </a:r>
          </a:p>
          <a:p>
            <a:r>
              <a:rPr lang="en-GB" dirty="0"/>
              <a:t>Piloting of e-planning through the Ministry of Physical Planning and Urban Development in 7 areas of the State.</a:t>
            </a:r>
          </a:p>
          <a:p>
            <a:r>
              <a:rPr lang="en-GB" dirty="0"/>
              <a:t>Enhancement of OLARMS from 6 to 11 modules</a:t>
            </a:r>
          </a:p>
          <a:p>
            <a:r>
              <a:rPr lang="en-GB" dirty="0"/>
              <a:t>Implementation of the Land Use/Land Cover in 11 areas of interest in the State.</a:t>
            </a:r>
          </a:p>
          <a:p>
            <a:r>
              <a:rPr lang="en-GB" dirty="0"/>
              <a:t>Furnishing and equipping of the Bureau of Lands and Survey, and the Bureau of Information Technology.</a:t>
            </a:r>
          </a:p>
          <a:p>
            <a:r>
              <a:rPr lang="en-GB" dirty="0"/>
              <a:t>Equipping and furnishing of the 7 e planning </a:t>
            </a:r>
            <a:r>
              <a:rPr lang="en-GB" dirty="0" err="1"/>
              <a:t>centers</a:t>
            </a:r>
            <a:endParaRPr lang="en-GB" dirty="0"/>
          </a:p>
          <a:p>
            <a:endParaRPr lang="en-GB" dirty="0"/>
          </a:p>
        </p:txBody>
      </p:sp>
    </p:spTree>
    <p:extLst>
      <p:ext uri="{BB962C8B-B14F-4D97-AF65-F5344CB8AC3E}">
        <p14:creationId xmlns:p14="http://schemas.microsoft.com/office/powerpoint/2010/main" val="695563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5FD6A-B973-ACC3-4DA8-015BD0079B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6CBC40-09BB-3E90-20D3-DC8CF0DE415C}"/>
              </a:ext>
            </a:extLst>
          </p:cNvPr>
          <p:cNvSpPr>
            <a:spLocks noGrp="1"/>
          </p:cNvSpPr>
          <p:nvPr>
            <p:ph type="title"/>
          </p:nvPr>
        </p:nvSpPr>
        <p:spPr>
          <a:xfrm>
            <a:off x="966335" y="2712881"/>
            <a:ext cx="10114113" cy="1062285"/>
          </a:xfrm>
        </p:spPr>
        <p:txBody>
          <a:bodyPr>
            <a:normAutofit fontScale="90000"/>
          </a:bodyPr>
          <a:lstStyle/>
          <a:p>
            <a:r>
              <a:rPr lang="en-GB" b="1" dirty="0"/>
              <a:t>Progress of Project Outcomes</a:t>
            </a:r>
          </a:p>
        </p:txBody>
      </p:sp>
      <p:sp>
        <p:nvSpPr>
          <p:cNvPr id="3" name="Slide Number Placeholder 2">
            <a:extLst>
              <a:ext uri="{FF2B5EF4-FFF2-40B4-BE49-F238E27FC236}">
                <a16:creationId xmlns:a16="http://schemas.microsoft.com/office/drawing/2014/main" id="{8E58B7B8-4430-1987-8811-3572B57ADF45}"/>
              </a:ext>
            </a:extLst>
          </p:cNvPr>
          <p:cNvSpPr>
            <a:spLocks noGrp="1"/>
          </p:cNvSpPr>
          <p:nvPr>
            <p:ph type="sldNum" sz="quarter" idx="12"/>
          </p:nvPr>
        </p:nvSpPr>
        <p:spPr/>
        <p:txBody>
          <a:bodyPr/>
          <a:lstStyle/>
          <a:p>
            <a:fld id="{53CF6D8B-4226-4D16-AD6F-0888D982052E}" type="slidenum">
              <a:rPr lang="en-US" smtClean="0"/>
              <a:pPr/>
              <a:t>18</a:t>
            </a:fld>
            <a:endParaRPr lang="en-US"/>
          </a:p>
        </p:txBody>
      </p:sp>
    </p:spTree>
    <p:extLst>
      <p:ext uri="{BB962C8B-B14F-4D97-AF65-F5344CB8AC3E}">
        <p14:creationId xmlns:p14="http://schemas.microsoft.com/office/powerpoint/2010/main" val="939286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4DF0DB-37B1-5D3F-D807-E8323A8B8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ACB4B0-5E61-573C-FE3C-B8D25D4CEF2B}"/>
              </a:ext>
            </a:extLst>
          </p:cNvPr>
          <p:cNvSpPr>
            <a:spLocks noGrp="1"/>
          </p:cNvSpPr>
          <p:nvPr>
            <p:ph type="title"/>
          </p:nvPr>
        </p:nvSpPr>
        <p:spPr/>
        <p:txBody>
          <a:bodyPr>
            <a:normAutofit/>
          </a:bodyPr>
          <a:lstStyle/>
          <a:p>
            <a:r>
              <a:rPr lang="en-GB" b="1" dirty="0"/>
              <a:t>Progress of Project </a:t>
            </a:r>
            <a:r>
              <a:rPr lang="en-GB" dirty="0"/>
              <a:t>Outcomes</a:t>
            </a:r>
            <a:endParaRPr lang="en-GB" b="1" dirty="0"/>
          </a:p>
        </p:txBody>
      </p:sp>
      <p:sp>
        <p:nvSpPr>
          <p:cNvPr id="3" name="Content Placeholder 2">
            <a:extLst>
              <a:ext uri="{FF2B5EF4-FFF2-40B4-BE49-F238E27FC236}">
                <a16:creationId xmlns:a16="http://schemas.microsoft.com/office/drawing/2014/main" id="{646F22D5-6EBB-4306-BC53-54BFD6F3B856}"/>
              </a:ext>
            </a:extLst>
          </p:cNvPr>
          <p:cNvSpPr>
            <a:spLocks noGrp="1"/>
          </p:cNvSpPr>
          <p:nvPr>
            <p:ph idx="1"/>
          </p:nvPr>
        </p:nvSpPr>
        <p:spPr/>
        <p:txBody>
          <a:bodyPr>
            <a:normAutofit fontScale="92500" lnSpcReduction="10000"/>
          </a:bodyPr>
          <a:lstStyle/>
          <a:p>
            <a:r>
              <a:rPr lang="en-GB" dirty="0"/>
              <a:t>Delivery of 15,473 </a:t>
            </a:r>
            <a:r>
              <a:rPr lang="en-GB" dirty="0" err="1"/>
              <a:t>CofOs</a:t>
            </a:r>
            <a:r>
              <a:rPr lang="en-GB" dirty="0"/>
              <a:t>, targeting 16,200 by December 2025</a:t>
            </a:r>
          </a:p>
          <a:p>
            <a:r>
              <a:rPr lang="en-GB" dirty="0"/>
              <a:t>Facilitation of </a:t>
            </a:r>
            <a:r>
              <a:rPr lang="en-GB" dirty="0" smtClean="0"/>
              <a:t>43 </a:t>
            </a:r>
            <a:r>
              <a:rPr lang="en-GB" dirty="0"/>
              <a:t>investment deals in Ogun State</a:t>
            </a:r>
          </a:p>
          <a:p>
            <a:r>
              <a:rPr lang="en-GB" dirty="0"/>
              <a:t>Securing </a:t>
            </a:r>
            <a:r>
              <a:rPr lang="en-GB" dirty="0" smtClean="0"/>
              <a:t>10 </a:t>
            </a:r>
            <a:r>
              <a:rPr lang="en-GB" dirty="0"/>
              <a:t>investment deals, with each one worth a minimum of 5 million USD.</a:t>
            </a:r>
          </a:p>
          <a:p>
            <a:r>
              <a:rPr lang="en-GB" dirty="0"/>
              <a:t>Piloting of e-planning through the Ministry of Physical Planning and Urban Development in 7 areas of the State </a:t>
            </a:r>
          </a:p>
          <a:p>
            <a:r>
              <a:rPr lang="en-GB" dirty="0"/>
              <a:t>Implementation of the Land Use/Land Cover in 11 areas of interest in the State.</a:t>
            </a:r>
          </a:p>
          <a:p>
            <a:r>
              <a:rPr lang="en-GB" dirty="0"/>
              <a:t>Furnishing and equipping of the Bureau of Lands and Survey, and the Bureau of Information Technology.</a:t>
            </a:r>
          </a:p>
          <a:p>
            <a:r>
              <a:rPr lang="en-GB" dirty="0"/>
              <a:t>Equipping and furnishing of the  e planning </a:t>
            </a:r>
            <a:r>
              <a:rPr lang="en-GB" dirty="0" err="1"/>
              <a:t>centers</a:t>
            </a:r>
            <a:endParaRPr lang="en-GB" dirty="0"/>
          </a:p>
          <a:p>
            <a:endParaRPr lang="en-GB" dirty="0"/>
          </a:p>
        </p:txBody>
      </p:sp>
      <p:sp>
        <p:nvSpPr>
          <p:cNvPr id="4" name="Slide Number Placeholder 3">
            <a:extLst>
              <a:ext uri="{FF2B5EF4-FFF2-40B4-BE49-F238E27FC236}">
                <a16:creationId xmlns:a16="http://schemas.microsoft.com/office/drawing/2014/main" id="{39CF546B-CB34-32A6-8BA5-BDD8999818E0}"/>
              </a:ext>
            </a:extLst>
          </p:cNvPr>
          <p:cNvSpPr>
            <a:spLocks noGrp="1"/>
          </p:cNvSpPr>
          <p:nvPr>
            <p:ph type="sldNum" sz="quarter" idx="12"/>
          </p:nvPr>
        </p:nvSpPr>
        <p:spPr/>
        <p:txBody>
          <a:bodyPr/>
          <a:lstStyle/>
          <a:p>
            <a:fld id="{53CF6D8B-4226-4D16-AD6F-0888D982052E}" type="slidenum">
              <a:rPr lang="en-US" smtClean="0"/>
              <a:pPr/>
              <a:t>19</a:t>
            </a:fld>
            <a:endParaRPr lang="en-US" dirty="0"/>
          </a:p>
        </p:txBody>
      </p:sp>
    </p:spTree>
    <p:extLst>
      <p:ext uri="{BB962C8B-B14F-4D97-AF65-F5344CB8AC3E}">
        <p14:creationId xmlns:p14="http://schemas.microsoft.com/office/powerpoint/2010/main" val="33190236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4310F-851B-4DEA-8616-2FA719EE7DC1}"/>
              </a:ext>
            </a:extLst>
          </p:cNvPr>
          <p:cNvSpPr>
            <a:spLocks noGrp="1"/>
          </p:cNvSpPr>
          <p:nvPr>
            <p:ph type="title"/>
          </p:nvPr>
        </p:nvSpPr>
        <p:spPr/>
        <p:txBody>
          <a:bodyPr/>
          <a:lstStyle/>
          <a:p>
            <a:r>
              <a:rPr lang="en-US"/>
              <a:t>Content</a:t>
            </a:r>
            <a:endParaRPr lang="en-US" dirty="0"/>
          </a:p>
        </p:txBody>
      </p:sp>
      <p:sp>
        <p:nvSpPr>
          <p:cNvPr id="3" name="Content Placeholder 2">
            <a:extLst>
              <a:ext uri="{FF2B5EF4-FFF2-40B4-BE49-F238E27FC236}">
                <a16:creationId xmlns:a16="http://schemas.microsoft.com/office/drawing/2014/main" id="{1DB65589-AA4E-4148-85E7-2F0197887564}"/>
              </a:ext>
            </a:extLst>
          </p:cNvPr>
          <p:cNvSpPr>
            <a:spLocks noGrp="1"/>
          </p:cNvSpPr>
          <p:nvPr>
            <p:ph idx="1"/>
          </p:nvPr>
        </p:nvSpPr>
        <p:spPr>
          <a:xfrm>
            <a:off x="838200" y="1313500"/>
            <a:ext cx="10916920" cy="4714315"/>
          </a:xfrm>
        </p:spPr>
        <p:txBody>
          <a:bodyPr>
            <a:normAutofit/>
          </a:bodyPr>
          <a:lstStyle/>
          <a:p>
            <a:pPr marL="744538" marR="0" lvl="0" indent="-744538" algn="l" defTabSz="914400" rtl="0" eaLnBrk="1" fontAlgn="auto" latinLnBrk="0" hangingPunct="1">
              <a:lnSpc>
                <a:spcPct val="150000"/>
              </a:lnSpc>
              <a:spcBef>
                <a:spcPts val="0"/>
              </a:spcBef>
              <a:spcAft>
                <a:spcPts val="0"/>
              </a:spcAft>
              <a:buClrTx/>
              <a:buSzTx/>
              <a:buFont typeface="Wingdings"/>
              <a:buChar char="v"/>
              <a:tabLst/>
              <a:defRPr/>
            </a:pPr>
            <a:r>
              <a:rPr lang="en-GB" b="1" dirty="0">
                <a:solidFill>
                  <a:prstClr val="black"/>
                </a:solidFill>
              </a:rPr>
              <a:t>Project Background Overview</a:t>
            </a:r>
            <a:endParaRPr kumimoji="0" lang="en-GB" sz="2800" b="1" u="none" strike="noStrike" kern="1200" cap="none" spc="0" normalizeH="0" baseline="0" noProof="0" dirty="0">
              <a:ln>
                <a:noFill/>
              </a:ln>
              <a:solidFill>
                <a:prstClr val="black"/>
              </a:solidFill>
              <a:effectLst/>
              <a:uLnTx/>
              <a:uFillTx/>
              <a:latin typeface="Georgia" panose="02040502050405020303" pitchFamily="18" charset="0"/>
              <a:ea typeface="+mn-ea"/>
              <a:cs typeface="+mn-cs"/>
            </a:endParaRPr>
          </a:p>
          <a:p>
            <a:pPr marL="744538" marR="0" lvl="0" indent="-744538" algn="l" defTabSz="914400" rtl="0" eaLnBrk="1" fontAlgn="auto" latinLnBrk="0" hangingPunct="1">
              <a:lnSpc>
                <a:spcPct val="150000"/>
              </a:lnSpc>
              <a:spcBef>
                <a:spcPts val="0"/>
              </a:spcBef>
              <a:spcAft>
                <a:spcPts val="0"/>
              </a:spcAft>
              <a:buClrTx/>
              <a:buSzTx/>
              <a:buFont typeface="Wingdings"/>
              <a:buChar char="v"/>
              <a:tabLst/>
              <a:defRPr/>
            </a:pPr>
            <a:r>
              <a:rPr lang="en-GB" b="1" dirty="0">
                <a:solidFill>
                  <a:prstClr val="black"/>
                </a:solidFill>
              </a:rPr>
              <a:t>Sector </a:t>
            </a:r>
            <a:r>
              <a:rPr lang="en-GB" b="1" dirty="0" err="1">
                <a:solidFill>
                  <a:prstClr val="black"/>
                </a:solidFill>
              </a:rPr>
              <a:t>PDO</a:t>
            </a:r>
            <a:r>
              <a:rPr lang="en-GB" b="1" dirty="0">
                <a:solidFill>
                  <a:prstClr val="black"/>
                </a:solidFill>
              </a:rPr>
              <a:t> Implementation Status</a:t>
            </a:r>
            <a:endParaRPr kumimoji="0" lang="en-GB" sz="2800" b="1" u="none" strike="noStrike" kern="1200" cap="none" spc="0" normalizeH="0" baseline="0" noProof="0" dirty="0">
              <a:ln>
                <a:noFill/>
              </a:ln>
              <a:solidFill>
                <a:prstClr val="black"/>
              </a:solidFill>
              <a:effectLst/>
              <a:uLnTx/>
              <a:uFillTx/>
              <a:latin typeface="Georgia" panose="02040502050405020303" pitchFamily="18" charset="0"/>
              <a:ea typeface="+mn-ea"/>
              <a:cs typeface="+mn-cs"/>
            </a:endParaRPr>
          </a:p>
          <a:p>
            <a:pPr marL="744538" indent="-744538">
              <a:lnSpc>
                <a:spcPct val="150000"/>
              </a:lnSpc>
              <a:spcBef>
                <a:spcPts val="0"/>
              </a:spcBef>
              <a:buFont typeface="Wingdings"/>
              <a:buChar char="v"/>
              <a:defRPr/>
            </a:pPr>
            <a:r>
              <a:rPr kumimoji="0" lang="en-GB" sz="28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Outstanding Project Activities.</a:t>
            </a:r>
          </a:p>
          <a:p>
            <a:pPr marL="744538" indent="-744538">
              <a:lnSpc>
                <a:spcPct val="150000"/>
              </a:lnSpc>
              <a:spcBef>
                <a:spcPts val="0"/>
              </a:spcBef>
              <a:buFont typeface="Wingdings"/>
              <a:buChar char="v"/>
              <a:defRPr/>
            </a:pPr>
            <a:r>
              <a:rPr lang="en-GB" b="1" dirty="0">
                <a:solidFill>
                  <a:prstClr val="black"/>
                </a:solidFill>
              </a:rPr>
              <a:t>Sustainability</a:t>
            </a:r>
            <a:endParaRPr kumimoji="0" lang="en-GB" sz="2800" b="1" u="none" strike="noStrike" kern="1200" cap="none" spc="0" normalizeH="0" baseline="0" noProof="0" dirty="0">
              <a:ln>
                <a:noFill/>
              </a:ln>
              <a:solidFill>
                <a:prstClr val="black"/>
              </a:solidFill>
              <a:effectLst/>
              <a:uLnTx/>
              <a:uFillTx/>
              <a:latin typeface="Georgia" panose="02040502050405020303" pitchFamily="18" charset="0"/>
              <a:ea typeface="+mn-ea"/>
              <a:cs typeface="+mn-cs"/>
            </a:endParaRPr>
          </a:p>
          <a:p>
            <a:pPr marL="744538" indent="-744538">
              <a:lnSpc>
                <a:spcPct val="150000"/>
              </a:lnSpc>
              <a:spcBef>
                <a:spcPts val="0"/>
              </a:spcBef>
              <a:buFont typeface="Wingdings"/>
              <a:buChar char="v"/>
              <a:defRPr/>
            </a:pPr>
            <a:r>
              <a:rPr kumimoji="0" lang="en-GB" sz="28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Key Project Achievements </a:t>
            </a:r>
          </a:p>
          <a:p>
            <a:pPr marL="744538" indent="-744538">
              <a:lnSpc>
                <a:spcPct val="150000"/>
              </a:lnSpc>
              <a:spcBef>
                <a:spcPts val="0"/>
              </a:spcBef>
              <a:buFont typeface="Wingdings"/>
              <a:buChar char="v"/>
              <a:defRPr/>
            </a:pPr>
            <a:r>
              <a:rPr lang="en-GB" b="1" dirty="0">
                <a:solidFill>
                  <a:prstClr val="black"/>
                </a:solidFill>
              </a:rPr>
              <a:t>Progress of Project Outcomes</a:t>
            </a:r>
          </a:p>
          <a:p>
            <a:pPr marL="744538" marR="0" lvl="0" indent="-744538" algn="l" defTabSz="914400" rtl="0" eaLnBrk="1" fontAlgn="auto" latinLnBrk="0" hangingPunct="1">
              <a:lnSpc>
                <a:spcPct val="150000"/>
              </a:lnSpc>
              <a:spcBef>
                <a:spcPts val="0"/>
              </a:spcBef>
              <a:spcAft>
                <a:spcPts val="0"/>
              </a:spcAft>
              <a:buClrTx/>
              <a:buSzTx/>
              <a:buFont typeface="Wingdings"/>
              <a:buChar char="v"/>
              <a:tabLst/>
              <a:defRPr/>
            </a:pPr>
            <a:r>
              <a:rPr lang="en-GB" b="1" dirty="0">
                <a:solidFill>
                  <a:prstClr val="black"/>
                </a:solidFill>
              </a:rPr>
              <a:t>Close-Out Notes</a:t>
            </a:r>
            <a:endParaRPr kumimoji="0" lang="en-GB" sz="2800" b="1" u="none" strike="noStrike" kern="1200" cap="none" spc="0" normalizeH="0" baseline="0" noProof="0" dirty="0">
              <a:ln>
                <a:noFill/>
              </a:ln>
              <a:solidFill>
                <a:prstClr val="black"/>
              </a:solidFill>
              <a:effectLst/>
              <a:uLnTx/>
              <a:uFillTx/>
              <a:latin typeface="Georgia" panose="02040502050405020303" pitchFamily="18" charset="0"/>
              <a:ea typeface="+mn-ea"/>
              <a:cs typeface="+mn-cs"/>
            </a:endParaRPr>
          </a:p>
        </p:txBody>
      </p:sp>
      <p:sp>
        <p:nvSpPr>
          <p:cNvPr id="4" name="Slide Number Placeholder 3">
            <a:extLst>
              <a:ext uri="{FF2B5EF4-FFF2-40B4-BE49-F238E27FC236}">
                <a16:creationId xmlns:a16="http://schemas.microsoft.com/office/drawing/2014/main" id="{DA11F50D-3D0C-42E2-8B33-B8613E54883A}"/>
              </a:ext>
            </a:extLst>
          </p:cNvPr>
          <p:cNvSpPr>
            <a:spLocks noGrp="1"/>
          </p:cNvSpPr>
          <p:nvPr>
            <p:ph type="sldNum" sz="quarter" idx="12"/>
          </p:nvPr>
        </p:nvSpPr>
        <p:spPr/>
        <p:txBody>
          <a:bodyPr/>
          <a:lstStyle/>
          <a:p>
            <a:fld id="{53CF6D8B-4226-4D16-AD6F-0888D982052E}" type="slidenum">
              <a:rPr lang="en-US" smtClean="0"/>
              <a:pPr/>
              <a:t>2</a:t>
            </a:fld>
            <a:endParaRPr lang="en-US" dirty="0"/>
          </a:p>
        </p:txBody>
      </p:sp>
    </p:spTree>
    <p:extLst>
      <p:ext uri="{BB962C8B-B14F-4D97-AF65-F5344CB8AC3E}">
        <p14:creationId xmlns:p14="http://schemas.microsoft.com/office/powerpoint/2010/main" val="300860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C2033-EE71-60B0-13D0-A3C437E573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AE937C-89B1-88CB-B7AC-94EFAD9F2DCE}"/>
              </a:ext>
            </a:extLst>
          </p:cNvPr>
          <p:cNvSpPr>
            <a:spLocks noGrp="1"/>
          </p:cNvSpPr>
          <p:nvPr>
            <p:ph type="title"/>
          </p:nvPr>
        </p:nvSpPr>
        <p:spPr>
          <a:xfrm>
            <a:off x="966335" y="2712881"/>
            <a:ext cx="10114113" cy="1062285"/>
          </a:xfrm>
        </p:spPr>
        <p:txBody>
          <a:bodyPr>
            <a:normAutofit fontScale="90000"/>
          </a:bodyPr>
          <a:lstStyle/>
          <a:p>
            <a:pPr marR="0" lvl="0" defTabSz="914400" rtl="0" eaLnBrk="1" fontAlgn="auto" latinLnBrk="0" hangingPunct="1">
              <a:lnSpc>
                <a:spcPct val="150000"/>
              </a:lnSpc>
              <a:spcBef>
                <a:spcPts val="0"/>
              </a:spcBef>
              <a:spcAft>
                <a:spcPts val="0"/>
              </a:spcAft>
              <a:buClrTx/>
              <a:buSzTx/>
              <a:tabLst/>
              <a:defRPr/>
            </a:pPr>
            <a:r>
              <a:rPr lang="en-GB" b="1" dirty="0">
                <a:solidFill>
                  <a:prstClr val="black"/>
                </a:solidFill>
              </a:rPr>
              <a:t>Close-Out Notes</a:t>
            </a:r>
            <a:endParaRPr kumimoji="0" lang="en-GB" sz="6000" b="1" u="none" strike="noStrike" kern="1200" cap="none" spc="0" normalizeH="0" baseline="0" noProof="0" dirty="0">
              <a:ln>
                <a:noFill/>
              </a:ln>
              <a:solidFill>
                <a:prstClr val="black"/>
              </a:solidFill>
              <a:effectLst/>
              <a:uLnTx/>
              <a:uFillTx/>
              <a:latin typeface="Georgia" panose="02040502050405020303" pitchFamily="18" charset="0"/>
              <a:ea typeface="+mn-ea"/>
              <a:cs typeface="+mn-cs"/>
            </a:endParaRPr>
          </a:p>
        </p:txBody>
      </p:sp>
      <p:sp>
        <p:nvSpPr>
          <p:cNvPr id="3" name="Slide Number Placeholder 2">
            <a:extLst>
              <a:ext uri="{FF2B5EF4-FFF2-40B4-BE49-F238E27FC236}">
                <a16:creationId xmlns:a16="http://schemas.microsoft.com/office/drawing/2014/main" id="{E97D6509-6D19-18B9-3B83-F7830BD0B939}"/>
              </a:ext>
            </a:extLst>
          </p:cNvPr>
          <p:cNvSpPr>
            <a:spLocks noGrp="1"/>
          </p:cNvSpPr>
          <p:nvPr>
            <p:ph type="sldNum" sz="quarter" idx="12"/>
          </p:nvPr>
        </p:nvSpPr>
        <p:spPr/>
        <p:txBody>
          <a:bodyPr/>
          <a:lstStyle/>
          <a:p>
            <a:fld id="{53CF6D8B-4226-4D16-AD6F-0888D982052E}" type="slidenum">
              <a:rPr lang="en-US" smtClean="0"/>
              <a:pPr/>
              <a:t>20</a:t>
            </a:fld>
            <a:endParaRPr lang="en-US"/>
          </a:p>
        </p:txBody>
      </p:sp>
    </p:spTree>
    <p:extLst>
      <p:ext uri="{BB962C8B-B14F-4D97-AF65-F5344CB8AC3E}">
        <p14:creationId xmlns:p14="http://schemas.microsoft.com/office/powerpoint/2010/main" val="29899878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44E6D67-7AED-4891-9B0F-F0E15B73337B}"/>
              </a:ext>
            </a:extLst>
          </p:cNvPr>
          <p:cNvSpPr>
            <a:spLocks noGrp="1"/>
          </p:cNvSpPr>
          <p:nvPr>
            <p:ph type="title"/>
          </p:nvPr>
        </p:nvSpPr>
        <p:spPr/>
        <p:txBody>
          <a:bodyPr>
            <a:normAutofit fontScale="90000"/>
          </a:bodyPr>
          <a:lstStyle/>
          <a:p>
            <a:pPr marR="0" lvl="0" algn="l" defTabSz="914400" rtl="0" eaLnBrk="1" fontAlgn="auto" latinLnBrk="0" hangingPunct="1">
              <a:lnSpc>
                <a:spcPct val="150000"/>
              </a:lnSpc>
              <a:spcBef>
                <a:spcPts val="0"/>
              </a:spcBef>
              <a:spcAft>
                <a:spcPts val="0"/>
              </a:spcAft>
              <a:buClrTx/>
              <a:buSzTx/>
              <a:tabLst/>
              <a:defRPr/>
            </a:pPr>
            <a:r>
              <a:rPr lang="en-GB" b="1" dirty="0">
                <a:solidFill>
                  <a:prstClr val="black"/>
                </a:solidFill>
              </a:rPr>
              <a:t>Close-Out Notes</a:t>
            </a:r>
            <a:endParaRPr kumimoji="0" lang="en-GB" sz="4000" b="1" u="none" strike="noStrike" kern="1200" cap="none" spc="0" normalizeH="0" baseline="0" noProof="0" dirty="0">
              <a:ln>
                <a:noFill/>
              </a:ln>
              <a:solidFill>
                <a:prstClr val="black"/>
              </a:solidFill>
              <a:effectLst/>
              <a:uLnTx/>
              <a:uFillTx/>
              <a:latin typeface="Georgia" panose="02040502050405020303" pitchFamily="18" charset="0"/>
              <a:ea typeface="+mn-ea"/>
              <a:cs typeface="+mn-cs"/>
            </a:endParaRPr>
          </a:p>
        </p:txBody>
      </p:sp>
      <p:sp>
        <p:nvSpPr>
          <p:cNvPr id="5" name="Content Placeholder 4">
            <a:extLst>
              <a:ext uri="{FF2B5EF4-FFF2-40B4-BE49-F238E27FC236}">
                <a16:creationId xmlns:a16="http://schemas.microsoft.com/office/drawing/2014/main" id="{17CD0BEF-2322-48B8-A8B5-F5113D39F450}"/>
              </a:ext>
            </a:extLst>
          </p:cNvPr>
          <p:cNvSpPr>
            <a:spLocks noGrp="1"/>
          </p:cNvSpPr>
          <p:nvPr>
            <p:ph idx="1"/>
          </p:nvPr>
        </p:nvSpPr>
        <p:spPr/>
        <p:txBody>
          <a:bodyPr>
            <a:normAutofit/>
          </a:bodyPr>
          <a:lstStyle/>
          <a:p>
            <a:r>
              <a:rPr lang="en-GB" dirty="0"/>
              <a:t>OGBEC has been running independent of the project and they are encouraged to keep it up</a:t>
            </a:r>
          </a:p>
          <a:p>
            <a:r>
              <a:rPr lang="en-GB" dirty="0"/>
              <a:t>The BLS/BIT have the OLARMS enhancement and the SDI/LULC to ensure its sustainability, the buy-in by getting signatures and the capacity building of the staff of the BLS/BIT. Budgetary considerations have been made in the subsequent budgets</a:t>
            </a:r>
          </a:p>
          <a:p>
            <a:r>
              <a:rPr lang="en-GB" dirty="0" err="1"/>
              <a:t>OgunInvest</a:t>
            </a:r>
            <a:r>
              <a:rPr lang="en-GB" dirty="0"/>
              <a:t> have done extremely well in line with its mandate. They are encouraged to keep it up</a:t>
            </a:r>
          </a:p>
        </p:txBody>
      </p:sp>
      <p:sp>
        <p:nvSpPr>
          <p:cNvPr id="3" name="Slide Number Placeholder 2">
            <a:extLst>
              <a:ext uri="{FF2B5EF4-FFF2-40B4-BE49-F238E27FC236}">
                <a16:creationId xmlns:a16="http://schemas.microsoft.com/office/drawing/2014/main" id="{2C04CC11-9B4D-4773-8C4D-F3D5F5D14275}"/>
              </a:ext>
            </a:extLst>
          </p:cNvPr>
          <p:cNvSpPr>
            <a:spLocks noGrp="1"/>
          </p:cNvSpPr>
          <p:nvPr>
            <p:ph type="sldNum" sz="quarter" idx="12"/>
          </p:nvPr>
        </p:nvSpPr>
        <p:spPr/>
        <p:txBody>
          <a:bodyPr/>
          <a:lstStyle/>
          <a:p>
            <a:fld id="{53CF6D8B-4226-4D16-AD6F-0888D982052E}" type="slidenum">
              <a:rPr lang="en-US" smtClean="0"/>
              <a:pPr/>
              <a:t>21</a:t>
            </a:fld>
            <a:endParaRPr lang="en-US"/>
          </a:p>
        </p:txBody>
      </p:sp>
    </p:spTree>
    <p:extLst>
      <p:ext uri="{BB962C8B-B14F-4D97-AF65-F5344CB8AC3E}">
        <p14:creationId xmlns:p14="http://schemas.microsoft.com/office/powerpoint/2010/main" val="31462922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7BE9569-3984-43B7-9E57-3FF4152EA7F3}"/>
              </a:ext>
            </a:extLst>
          </p:cNvPr>
          <p:cNvSpPr>
            <a:spLocks noGrp="1"/>
          </p:cNvSpPr>
          <p:nvPr>
            <p:ph type="sldNum" sz="quarter" idx="12"/>
          </p:nvPr>
        </p:nvSpPr>
        <p:spPr/>
        <p:txBody>
          <a:bodyPr/>
          <a:lstStyle/>
          <a:p>
            <a:fld id="{53CF6D8B-4226-4D16-AD6F-0888D982052E}" type="slidenum">
              <a:rPr lang="en-US" smtClean="0"/>
              <a:pPr/>
              <a:t>22</a:t>
            </a:fld>
            <a:endParaRPr lang="en-US" dirty="0"/>
          </a:p>
        </p:txBody>
      </p:sp>
      <p:pic>
        <p:nvPicPr>
          <p:cNvPr id="9" name="Picture 8">
            <a:extLst>
              <a:ext uri="{FF2B5EF4-FFF2-40B4-BE49-F238E27FC236}">
                <a16:creationId xmlns:a16="http://schemas.microsoft.com/office/drawing/2014/main" id="{45A43A7C-07F5-445B-8E5E-074AF029D129}"/>
              </a:ext>
            </a:extLst>
          </p:cNvPr>
          <p:cNvPicPr>
            <a:picLocks noChangeAspect="1"/>
          </p:cNvPicPr>
          <p:nvPr/>
        </p:nvPicPr>
        <p:blipFill>
          <a:blip r:embed="rId2"/>
          <a:stretch>
            <a:fillRect/>
          </a:stretch>
        </p:blipFill>
        <p:spPr>
          <a:xfrm>
            <a:off x="2581275" y="1543334"/>
            <a:ext cx="7029450" cy="3962400"/>
          </a:xfrm>
          <a:prstGeom prst="rect">
            <a:avLst/>
          </a:prstGeom>
        </p:spPr>
      </p:pic>
    </p:spTree>
    <p:extLst>
      <p:ext uri="{BB962C8B-B14F-4D97-AF65-F5344CB8AC3E}">
        <p14:creationId xmlns:p14="http://schemas.microsoft.com/office/powerpoint/2010/main" val="2287400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79EBE5-72C8-4EAE-94A4-DEF365FBACB0}"/>
              </a:ext>
            </a:extLst>
          </p:cNvPr>
          <p:cNvSpPr>
            <a:spLocks noGrp="1"/>
          </p:cNvSpPr>
          <p:nvPr>
            <p:ph type="sldNum" sz="quarter" idx="12"/>
          </p:nvPr>
        </p:nvSpPr>
        <p:spPr/>
        <p:txBody>
          <a:bodyPr/>
          <a:lstStyle/>
          <a:p>
            <a:fld id="{53CF6D8B-4226-4D16-AD6F-0888D982052E}" type="slidenum">
              <a:rPr lang="en-US" smtClean="0"/>
              <a:pPr/>
              <a:t>23</a:t>
            </a:fld>
            <a:endParaRPr lang="en-US"/>
          </a:p>
        </p:txBody>
      </p:sp>
    </p:spTree>
    <p:extLst>
      <p:ext uri="{BB962C8B-B14F-4D97-AF65-F5344CB8AC3E}">
        <p14:creationId xmlns:p14="http://schemas.microsoft.com/office/powerpoint/2010/main" val="70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34C5E-3F7B-4209-8108-36299983ED37}"/>
              </a:ext>
            </a:extLst>
          </p:cNvPr>
          <p:cNvSpPr>
            <a:spLocks noGrp="1"/>
          </p:cNvSpPr>
          <p:nvPr>
            <p:ph type="title"/>
          </p:nvPr>
        </p:nvSpPr>
        <p:spPr>
          <a:xfrm>
            <a:off x="903582" y="3089399"/>
            <a:ext cx="10114113" cy="1062285"/>
          </a:xfrm>
        </p:spPr>
        <p:txBody>
          <a:bodyPr>
            <a:normAutofit fontScale="90000"/>
          </a:bodyPr>
          <a:lstStyle/>
          <a:p>
            <a:r>
              <a:rPr lang="en-US" b="1" dirty="0"/>
              <a:t>Project Background Overview</a:t>
            </a:r>
          </a:p>
        </p:txBody>
      </p:sp>
      <p:sp>
        <p:nvSpPr>
          <p:cNvPr id="3" name="Slide Number Placeholder 2">
            <a:extLst>
              <a:ext uri="{FF2B5EF4-FFF2-40B4-BE49-F238E27FC236}">
                <a16:creationId xmlns:a16="http://schemas.microsoft.com/office/drawing/2014/main" id="{1735F9AD-F35F-48FF-9E95-DE5C0177559A}"/>
              </a:ext>
            </a:extLst>
          </p:cNvPr>
          <p:cNvSpPr>
            <a:spLocks noGrp="1"/>
          </p:cNvSpPr>
          <p:nvPr>
            <p:ph type="sldNum" sz="quarter" idx="12"/>
          </p:nvPr>
        </p:nvSpPr>
        <p:spPr/>
        <p:txBody>
          <a:bodyPr/>
          <a:lstStyle/>
          <a:p>
            <a:fld id="{53CF6D8B-4226-4D16-AD6F-0888D982052E}" type="slidenum">
              <a:rPr lang="en-US" smtClean="0"/>
              <a:pPr/>
              <a:t>3</a:t>
            </a:fld>
            <a:endParaRPr lang="en-US"/>
          </a:p>
        </p:txBody>
      </p:sp>
    </p:spTree>
    <p:extLst>
      <p:ext uri="{BB962C8B-B14F-4D97-AF65-F5344CB8AC3E}">
        <p14:creationId xmlns:p14="http://schemas.microsoft.com/office/powerpoint/2010/main" val="3450164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A5E06-4AE6-F956-1ABF-0F2FC899E222}"/>
              </a:ext>
            </a:extLst>
          </p:cNvPr>
          <p:cNvSpPr>
            <a:spLocks noGrp="1"/>
          </p:cNvSpPr>
          <p:nvPr>
            <p:ph type="title"/>
          </p:nvPr>
        </p:nvSpPr>
        <p:spPr/>
        <p:txBody>
          <a:bodyPr/>
          <a:lstStyle/>
          <a:p>
            <a:r>
              <a:rPr lang="en-US" dirty="0"/>
              <a:t>Introduction</a:t>
            </a:r>
          </a:p>
        </p:txBody>
      </p:sp>
      <p:sp>
        <p:nvSpPr>
          <p:cNvPr id="4" name="Slide Number Placeholder 3">
            <a:extLst>
              <a:ext uri="{FF2B5EF4-FFF2-40B4-BE49-F238E27FC236}">
                <a16:creationId xmlns:a16="http://schemas.microsoft.com/office/drawing/2014/main" id="{79AB3803-1899-074E-73EF-796EF1A1C2F4}"/>
              </a:ext>
            </a:extLst>
          </p:cNvPr>
          <p:cNvSpPr>
            <a:spLocks noGrp="1"/>
          </p:cNvSpPr>
          <p:nvPr>
            <p:ph type="sldNum" sz="quarter" idx="12"/>
          </p:nvPr>
        </p:nvSpPr>
        <p:spPr/>
        <p:txBody>
          <a:bodyPr/>
          <a:lstStyle/>
          <a:p>
            <a:fld id="{53CF6D8B-4226-4D16-AD6F-0888D982052E}" type="slidenum">
              <a:rPr lang="en-US" smtClean="0"/>
              <a:pPr/>
              <a:t>4</a:t>
            </a:fld>
            <a:endParaRPr lang="en-US" dirty="0"/>
          </a:p>
        </p:txBody>
      </p:sp>
      <p:sp>
        <p:nvSpPr>
          <p:cNvPr id="14" name="Oval 13">
            <a:extLst>
              <a:ext uri="{FF2B5EF4-FFF2-40B4-BE49-F238E27FC236}">
                <a16:creationId xmlns:a16="http://schemas.microsoft.com/office/drawing/2014/main" id="{43315815-7BF1-4C43-B3F4-98EF5CB94127}"/>
              </a:ext>
            </a:extLst>
          </p:cNvPr>
          <p:cNvSpPr/>
          <p:nvPr/>
        </p:nvSpPr>
        <p:spPr>
          <a:xfrm>
            <a:off x="388307" y="2047353"/>
            <a:ext cx="3582444" cy="3444657"/>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400" dirty="0">
                <a:solidFill>
                  <a:schemeClr val="tx2"/>
                </a:solidFill>
                <a:latin typeface="Comic Sans MS" pitchFamily="66" charset="0"/>
              </a:rPr>
              <a:t>The sector’s primary objective is strengthening capacity and effectiveness of the Ogun State Business Environment Council and other MDAs to design and implement ease of doing business reforms in an inclusive way that would help reduce the time to start business, register property and obtain construction permit  </a:t>
            </a:r>
          </a:p>
          <a:p>
            <a:pPr algn="ctr"/>
            <a:endParaRPr lang="en-US" sz="1400" dirty="0">
              <a:solidFill>
                <a:schemeClr val="tx2"/>
              </a:solidFill>
            </a:endParaRPr>
          </a:p>
        </p:txBody>
      </p:sp>
      <p:sp>
        <p:nvSpPr>
          <p:cNvPr id="15" name="Oval 14">
            <a:extLst>
              <a:ext uri="{FF2B5EF4-FFF2-40B4-BE49-F238E27FC236}">
                <a16:creationId xmlns:a16="http://schemas.microsoft.com/office/drawing/2014/main" id="{73CD50CF-7B18-406F-96C7-38DF53CC242D}"/>
              </a:ext>
            </a:extLst>
          </p:cNvPr>
          <p:cNvSpPr/>
          <p:nvPr/>
        </p:nvSpPr>
        <p:spPr>
          <a:xfrm>
            <a:off x="4308953" y="2034827"/>
            <a:ext cx="3584448" cy="3444657"/>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400" dirty="0">
                <a:solidFill>
                  <a:schemeClr val="tx2"/>
                </a:solidFill>
                <a:latin typeface="Comic Sans MS" pitchFamily="66" charset="0"/>
              </a:rPr>
              <a:t>The objective of the subsector is to strengthen the Land Administration System by institutionalizing world best practices that guarantees seamless and secure issuance of Certificate of Occupancy.  </a:t>
            </a:r>
          </a:p>
        </p:txBody>
      </p:sp>
      <p:sp>
        <p:nvSpPr>
          <p:cNvPr id="16" name="Oval 15">
            <a:extLst>
              <a:ext uri="{FF2B5EF4-FFF2-40B4-BE49-F238E27FC236}">
                <a16:creationId xmlns:a16="http://schemas.microsoft.com/office/drawing/2014/main" id="{56F66FE6-77A6-4196-8A31-FFDA4F9714A1}"/>
              </a:ext>
            </a:extLst>
          </p:cNvPr>
          <p:cNvSpPr/>
          <p:nvPr/>
        </p:nvSpPr>
        <p:spPr>
          <a:xfrm>
            <a:off x="8230343" y="2047353"/>
            <a:ext cx="3584448" cy="3444657"/>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400" dirty="0">
                <a:solidFill>
                  <a:schemeClr val="tx2"/>
                </a:solidFill>
                <a:latin typeface="Comic Sans MS" pitchFamily="66" charset="0"/>
              </a:rPr>
              <a:t>The Ogun</a:t>
            </a:r>
            <a:r>
              <a:rPr lang="x-none" sz="1400">
                <a:solidFill>
                  <a:schemeClr val="tx2"/>
                </a:solidFill>
                <a:latin typeface="Comic Sans MS" pitchFamily="66" charset="0"/>
              </a:rPr>
              <a:t> State Investment Promotion and Facilitation Agency (Ogun Invest)</a:t>
            </a:r>
            <a:r>
              <a:rPr lang="en-US" sz="1400" dirty="0">
                <a:solidFill>
                  <a:schemeClr val="tx2"/>
                </a:solidFill>
                <a:latin typeface="Comic Sans MS" pitchFamily="66" charset="0"/>
              </a:rPr>
              <a:t> mandate is to </a:t>
            </a:r>
            <a:r>
              <a:rPr lang="x-none" sz="1400">
                <a:solidFill>
                  <a:schemeClr val="tx2"/>
                </a:solidFill>
                <a:latin typeface="Comic Sans MS" pitchFamily="66" charset="0"/>
              </a:rPr>
              <a:t>strengthen</a:t>
            </a:r>
            <a:r>
              <a:rPr lang="en-US" sz="1400" dirty="0">
                <a:solidFill>
                  <a:schemeClr val="tx2"/>
                </a:solidFill>
                <a:latin typeface="Comic Sans MS" pitchFamily="66" charset="0"/>
              </a:rPr>
              <a:t> the</a:t>
            </a:r>
            <a:r>
              <a:rPr lang="x-none" sz="1400">
                <a:solidFill>
                  <a:schemeClr val="tx2"/>
                </a:solidFill>
                <a:latin typeface="Comic Sans MS" pitchFamily="66" charset="0"/>
              </a:rPr>
              <a:t> State’s capacity to promote, attract and retain domestic and foreign private investments</a:t>
            </a:r>
            <a:r>
              <a:rPr lang="en-US" sz="1400" dirty="0">
                <a:solidFill>
                  <a:schemeClr val="tx2"/>
                </a:solidFill>
                <a:latin typeface="Comic Sans MS" pitchFamily="66" charset="0"/>
              </a:rPr>
              <a:t>, to be measured by the number new service agreement signed between Investors and </a:t>
            </a:r>
            <a:r>
              <a:rPr lang="en-US" sz="1400" dirty="0" err="1">
                <a:solidFill>
                  <a:schemeClr val="tx2"/>
                </a:solidFill>
                <a:latin typeface="Comic Sans MS" pitchFamily="66" charset="0"/>
              </a:rPr>
              <a:t>OgunInvest</a:t>
            </a:r>
            <a:r>
              <a:rPr lang="en-US" sz="1400" dirty="0">
                <a:solidFill>
                  <a:schemeClr val="tx2"/>
                </a:solidFill>
                <a:latin typeface="Comic Sans MS" pitchFamily="66" charset="0"/>
              </a:rPr>
              <a:t>  </a:t>
            </a:r>
          </a:p>
        </p:txBody>
      </p:sp>
      <p:sp>
        <p:nvSpPr>
          <p:cNvPr id="17" name="Oval 16">
            <a:extLst>
              <a:ext uri="{FF2B5EF4-FFF2-40B4-BE49-F238E27FC236}">
                <a16:creationId xmlns:a16="http://schemas.microsoft.com/office/drawing/2014/main" id="{004C1CC1-77A6-434C-B43F-7DD8A5D9B5DE}"/>
              </a:ext>
            </a:extLst>
          </p:cNvPr>
          <p:cNvSpPr/>
          <p:nvPr/>
        </p:nvSpPr>
        <p:spPr>
          <a:xfrm>
            <a:off x="1425149" y="1424184"/>
            <a:ext cx="1508760" cy="53862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B6B141BE-47D1-4A85-B5B7-0B2C4BEC366E}"/>
              </a:ext>
            </a:extLst>
          </p:cNvPr>
          <p:cNvSpPr/>
          <p:nvPr/>
        </p:nvSpPr>
        <p:spPr>
          <a:xfrm>
            <a:off x="5346797" y="1424184"/>
            <a:ext cx="1508760" cy="53862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6775B4B7-4745-42B5-A42B-00B035530950}"/>
              </a:ext>
            </a:extLst>
          </p:cNvPr>
          <p:cNvSpPr/>
          <p:nvPr/>
        </p:nvSpPr>
        <p:spPr>
          <a:xfrm>
            <a:off x="9244208" y="1424184"/>
            <a:ext cx="1507291" cy="53862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22AFD74E-F056-4B70-81D1-5E6865FFCB3D}"/>
              </a:ext>
            </a:extLst>
          </p:cNvPr>
          <p:cNvSpPr txBox="1"/>
          <p:nvPr/>
        </p:nvSpPr>
        <p:spPr>
          <a:xfrm>
            <a:off x="1747381" y="1508828"/>
            <a:ext cx="864295" cy="369332"/>
          </a:xfrm>
          <a:prstGeom prst="rect">
            <a:avLst/>
          </a:prstGeom>
          <a:noFill/>
        </p:spPr>
        <p:txBody>
          <a:bodyPr wrap="square" rtlCol="0">
            <a:spAutoFit/>
          </a:bodyPr>
          <a:lstStyle/>
          <a:p>
            <a:r>
              <a:rPr lang="en-US" b="1" dirty="0">
                <a:latin typeface="Comic Sans MS" pitchFamily="66" charset="0"/>
              </a:rPr>
              <a:t>DLI 1</a:t>
            </a:r>
          </a:p>
        </p:txBody>
      </p:sp>
      <p:sp>
        <p:nvSpPr>
          <p:cNvPr id="21" name="TextBox 20">
            <a:extLst>
              <a:ext uri="{FF2B5EF4-FFF2-40B4-BE49-F238E27FC236}">
                <a16:creationId xmlns:a16="http://schemas.microsoft.com/office/drawing/2014/main" id="{E771E070-4431-45BE-B48C-72E7CD27CCE7}"/>
              </a:ext>
            </a:extLst>
          </p:cNvPr>
          <p:cNvSpPr txBox="1"/>
          <p:nvPr/>
        </p:nvSpPr>
        <p:spPr>
          <a:xfrm>
            <a:off x="5669029" y="1508828"/>
            <a:ext cx="864295" cy="369332"/>
          </a:xfrm>
          <a:prstGeom prst="rect">
            <a:avLst/>
          </a:prstGeom>
          <a:noFill/>
        </p:spPr>
        <p:txBody>
          <a:bodyPr wrap="square" rtlCol="0">
            <a:spAutoFit/>
          </a:bodyPr>
          <a:lstStyle/>
          <a:p>
            <a:r>
              <a:rPr lang="en-US" b="1" dirty="0">
                <a:latin typeface="Comic Sans MS" pitchFamily="66" charset="0"/>
              </a:rPr>
              <a:t>DLI 2</a:t>
            </a:r>
          </a:p>
        </p:txBody>
      </p:sp>
      <p:sp>
        <p:nvSpPr>
          <p:cNvPr id="22" name="TextBox 21">
            <a:extLst>
              <a:ext uri="{FF2B5EF4-FFF2-40B4-BE49-F238E27FC236}">
                <a16:creationId xmlns:a16="http://schemas.microsoft.com/office/drawing/2014/main" id="{4910F189-0C21-4A77-885C-7A9BA9280E9D}"/>
              </a:ext>
            </a:extLst>
          </p:cNvPr>
          <p:cNvSpPr txBox="1"/>
          <p:nvPr/>
        </p:nvSpPr>
        <p:spPr>
          <a:xfrm>
            <a:off x="9565705" y="1524394"/>
            <a:ext cx="864295" cy="369332"/>
          </a:xfrm>
          <a:prstGeom prst="rect">
            <a:avLst/>
          </a:prstGeom>
          <a:noFill/>
        </p:spPr>
        <p:txBody>
          <a:bodyPr wrap="square" rtlCol="0">
            <a:spAutoFit/>
          </a:bodyPr>
          <a:lstStyle/>
          <a:p>
            <a:r>
              <a:rPr lang="en-US" b="1" dirty="0">
                <a:latin typeface="Comic Sans MS" pitchFamily="66" charset="0"/>
              </a:rPr>
              <a:t>DLI 3</a:t>
            </a:r>
          </a:p>
        </p:txBody>
      </p:sp>
      <p:sp>
        <p:nvSpPr>
          <p:cNvPr id="23" name="Arrow: Curved Left 22">
            <a:extLst>
              <a:ext uri="{FF2B5EF4-FFF2-40B4-BE49-F238E27FC236}">
                <a16:creationId xmlns:a16="http://schemas.microsoft.com/office/drawing/2014/main" id="{791F5CBF-3C91-46A0-993A-D76CE629AC03}"/>
              </a:ext>
            </a:extLst>
          </p:cNvPr>
          <p:cNvSpPr/>
          <p:nvPr/>
        </p:nvSpPr>
        <p:spPr>
          <a:xfrm rot="5400000">
            <a:off x="3883213" y="4434168"/>
            <a:ext cx="487304" cy="211568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a:solidFill>
                <a:schemeClr val="tx1"/>
              </a:solidFill>
            </a:endParaRPr>
          </a:p>
        </p:txBody>
      </p:sp>
      <p:sp>
        <p:nvSpPr>
          <p:cNvPr id="25" name="Arrow: Curved Right 24">
            <a:extLst>
              <a:ext uri="{FF2B5EF4-FFF2-40B4-BE49-F238E27FC236}">
                <a16:creationId xmlns:a16="http://schemas.microsoft.com/office/drawing/2014/main" id="{AA364A53-1542-4EAB-9CFA-FBEC30661D60}"/>
              </a:ext>
            </a:extLst>
          </p:cNvPr>
          <p:cNvSpPr/>
          <p:nvPr/>
        </p:nvSpPr>
        <p:spPr>
          <a:xfrm rot="16200000">
            <a:off x="3961231" y="4472158"/>
            <a:ext cx="487306" cy="130874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a:solidFill>
                <a:schemeClr val="tx1"/>
              </a:solidFill>
            </a:endParaRPr>
          </a:p>
        </p:txBody>
      </p:sp>
      <p:sp>
        <p:nvSpPr>
          <p:cNvPr id="26" name="Arrow: Curved Left 25">
            <a:extLst>
              <a:ext uri="{FF2B5EF4-FFF2-40B4-BE49-F238E27FC236}">
                <a16:creationId xmlns:a16="http://schemas.microsoft.com/office/drawing/2014/main" id="{F0DF9811-AF25-4622-B5F3-73A226B8A326}"/>
              </a:ext>
            </a:extLst>
          </p:cNvPr>
          <p:cNvSpPr/>
          <p:nvPr/>
        </p:nvSpPr>
        <p:spPr>
          <a:xfrm rot="5400000">
            <a:off x="7777808" y="4493665"/>
            <a:ext cx="487304" cy="2115685"/>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a:solidFill>
                <a:schemeClr val="tx1"/>
              </a:solidFill>
            </a:endParaRPr>
          </a:p>
        </p:txBody>
      </p:sp>
      <p:sp>
        <p:nvSpPr>
          <p:cNvPr id="27" name="Arrow: Curved Right 26">
            <a:extLst>
              <a:ext uri="{FF2B5EF4-FFF2-40B4-BE49-F238E27FC236}">
                <a16:creationId xmlns:a16="http://schemas.microsoft.com/office/drawing/2014/main" id="{90F09590-ADE6-4FB3-9D6B-7DF810A741FC}"/>
              </a:ext>
            </a:extLst>
          </p:cNvPr>
          <p:cNvSpPr/>
          <p:nvPr/>
        </p:nvSpPr>
        <p:spPr>
          <a:xfrm rot="16200000">
            <a:off x="7855826" y="4531655"/>
            <a:ext cx="487306" cy="130874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a:solidFill>
                <a:schemeClr val="tx1"/>
              </a:solidFill>
            </a:endParaRPr>
          </a:p>
        </p:txBody>
      </p:sp>
      <p:sp>
        <p:nvSpPr>
          <p:cNvPr id="28" name="Arrow: Left-Right 27">
            <a:extLst>
              <a:ext uri="{FF2B5EF4-FFF2-40B4-BE49-F238E27FC236}">
                <a16:creationId xmlns:a16="http://schemas.microsoft.com/office/drawing/2014/main" id="{1D9B8281-4794-4BA7-8042-999145EDFC82}"/>
              </a:ext>
            </a:extLst>
          </p:cNvPr>
          <p:cNvSpPr/>
          <p:nvPr/>
        </p:nvSpPr>
        <p:spPr>
          <a:xfrm>
            <a:off x="3998213" y="3603837"/>
            <a:ext cx="310740" cy="306636"/>
          </a:xfrm>
          <a:prstGeom prst="leftRightArrow">
            <a:avLst/>
          </a:prstGeom>
          <a:solidFill>
            <a:srgbClr val="0080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a:p>
        </p:txBody>
      </p:sp>
      <p:sp>
        <p:nvSpPr>
          <p:cNvPr id="29" name="Arrow: Left-Right 28">
            <a:extLst>
              <a:ext uri="{FF2B5EF4-FFF2-40B4-BE49-F238E27FC236}">
                <a16:creationId xmlns:a16="http://schemas.microsoft.com/office/drawing/2014/main" id="{842E084A-9395-4E2F-B29B-588C99C02D93}"/>
              </a:ext>
            </a:extLst>
          </p:cNvPr>
          <p:cNvSpPr/>
          <p:nvPr/>
        </p:nvSpPr>
        <p:spPr>
          <a:xfrm>
            <a:off x="7910440" y="3603837"/>
            <a:ext cx="310740" cy="306636"/>
          </a:xfrm>
          <a:prstGeom prst="leftRightArrow">
            <a:avLst/>
          </a:prstGeom>
          <a:solidFill>
            <a:srgbClr val="008000"/>
          </a:solidFill>
          <a:ln>
            <a:solidFill>
              <a:srgbClr val="00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G"/>
          </a:p>
        </p:txBody>
      </p:sp>
    </p:spTree>
    <p:extLst>
      <p:ext uri="{BB962C8B-B14F-4D97-AF65-F5344CB8AC3E}">
        <p14:creationId xmlns:p14="http://schemas.microsoft.com/office/powerpoint/2010/main" val="3309157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F06D2-B3FA-50F4-9A27-583C780C7F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581DA2-FA79-198D-31DA-C385F6FA610A}"/>
              </a:ext>
            </a:extLst>
          </p:cNvPr>
          <p:cNvSpPr>
            <a:spLocks noGrp="1"/>
          </p:cNvSpPr>
          <p:nvPr>
            <p:ph type="title"/>
          </p:nvPr>
        </p:nvSpPr>
        <p:spPr>
          <a:xfrm>
            <a:off x="966335" y="2712881"/>
            <a:ext cx="10114113" cy="1428813"/>
          </a:xfrm>
        </p:spPr>
        <p:txBody>
          <a:bodyPr>
            <a:normAutofit fontScale="90000"/>
          </a:bodyPr>
          <a:lstStyle/>
          <a:p>
            <a:pPr marR="0" lvl="0" defTabSz="914400" rtl="0" eaLnBrk="1" fontAlgn="auto" latinLnBrk="0" hangingPunct="1">
              <a:lnSpc>
                <a:spcPct val="150000"/>
              </a:lnSpc>
              <a:spcBef>
                <a:spcPts val="0"/>
              </a:spcBef>
              <a:spcAft>
                <a:spcPts val="0"/>
              </a:spcAft>
              <a:buClrTx/>
              <a:buSzTx/>
              <a:tabLst/>
              <a:defRPr/>
            </a:pPr>
            <a:r>
              <a:rPr lang="en-GB" b="1" dirty="0">
                <a:solidFill>
                  <a:prstClr val="black"/>
                </a:solidFill>
              </a:rPr>
              <a:t>Sector PDO Implementation Status 100%</a:t>
            </a:r>
            <a:endParaRPr kumimoji="0" lang="en-GB" sz="6000" b="1" u="none" strike="noStrike" kern="1200" cap="none" spc="0" normalizeH="0" baseline="0" noProof="0" dirty="0">
              <a:ln>
                <a:noFill/>
              </a:ln>
              <a:solidFill>
                <a:prstClr val="black"/>
              </a:solidFill>
              <a:effectLst/>
              <a:uLnTx/>
              <a:uFillTx/>
              <a:latin typeface="Georgia" panose="02040502050405020303" pitchFamily="18" charset="0"/>
              <a:ea typeface="+mn-ea"/>
              <a:cs typeface="+mn-cs"/>
            </a:endParaRPr>
          </a:p>
        </p:txBody>
      </p:sp>
      <p:sp>
        <p:nvSpPr>
          <p:cNvPr id="3" name="Slide Number Placeholder 2">
            <a:extLst>
              <a:ext uri="{FF2B5EF4-FFF2-40B4-BE49-F238E27FC236}">
                <a16:creationId xmlns:a16="http://schemas.microsoft.com/office/drawing/2014/main" id="{FC5BD73C-8595-4E48-A489-5557BEC4E5F4}"/>
              </a:ext>
            </a:extLst>
          </p:cNvPr>
          <p:cNvSpPr>
            <a:spLocks noGrp="1"/>
          </p:cNvSpPr>
          <p:nvPr>
            <p:ph type="sldNum" sz="quarter" idx="12"/>
          </p:nvPr>
        </p:nvSpPr>
        <p:spPr/>
        <p:txBody>
          <a:bodyPr/>
          <a:lstStyle/>
          <a:p>
            <a:fld id="{53CF6D8B-4226-4D16-AD6F-0888D982052E}" type="slidenum">
              <a:rPr lang="en-US" smtClean="0"/>
              <a:pPr/>
              <a:t>5</a:t>
            </a:fld>
            <a:endParaRPr lang="en-US"/>
          </a:p>
        </p:txBody>
      </p:sp>
    </p:spTree>
    <p:extLst>
      <p:ext uri="{BB962C8B-B14F-4D97-AF65-F5344CB8AC3E}">
        <p14:creationId xmlns:p14="http://schemas.microsoft.com/office/powerpoint/2010/main" val="2160929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0F06D2-B3FA-50F4-9A27-583C780C7F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581DA2-FA79-198D-31DA-C385F6FA610A}"/>
              </a:ext>
            </a:extLst>
          </p:cNvPr>
          <p:cNvSpPr>
            <a:spLocks noGrp="1"/>
          </p:cNvSpPr>
          <p:nvPr>
            <p:ph type="title"/>
          </p:nvPr>
        </p:nvSpPr>
        <p:spPr>
          <a:xfrm>
            <a:off x="966335" y="2234955"/>
            <a:ext cx="10114113" cy="4025167"/>
          </a:xfrm>
        </p:spPr>
        <p:txBody>
          <a:bodyPr>
            <a:noAutofit/>
          </a:bodyPr>
          <a:lstStyle/>
          <a:p>
            <a:r>
              <a:rPr lang="en-NG" sz="3600" dirty="0"/>
              <a:t>Project (PDO)</a:t>
            </a:r>
            <a:br>
              <a:rPr lang="en-NG" sz="3600" dirty="0"/>
            </a:br>
            <a:r>
              <a:rPr lang="en-NG" sz="3600" dirty="0"/>
              <a:t>To improve the </a:t>
            </a:r>
            <a:r>
              <a:rPr lang="en-GB" sz="3600" dirty="0"/>
              <a:t>business </a:t>
            </a:r>
            <a:r>
              <a:rPr lang="en-NG" sz="3600" dirty="0"/>
              <a:t>enabling environment for private sector participation and facilitate at least 10 investment deals through the Ogun State Investment Promotion </a:t>
            </a:r>
            <a:r>
              <a:rPr lang="en-GB" sz="3600" dirty="0"/>
              <a:t>and Facilitation </a:t>
            </a:r>
            <a:r>
              <a:rPr lang="en-NG" sz="3600" dirty="0" err="1"/>
              <a:t>Agenc</a:t>
            </a:r>
            <a:r>
              <a:rPr lang="en-GB" sz="3600" dirty="0"/>
              <a:t>y each with a minimum of 5m USD</a:t>
            </a:r>
            <a:r>
              <a:rPr lang="en-NG" sz="3600" dirty="0"/>
              <a:t/>
            </a:r>
            <a:br>
              <a:rPr lang="en-NG" sz="3600" dirty="0"/>
            </a:br>
            <a:endParaRPr kumimoji="0" lang="en-GB" sz="3600" b="1" u="none" strike="noStrike" kern="1200" cap="none" spc="0" normalizeH="0" baseline="0" noProof="0" dirty="0">
              <a:ln>
                <a:noFill/>
              </a:ln>
              <a:solidFill>
                <a:prstClr val="black"/>
              </a:solidFill>
              <a:effectLst/>
              <a:uLnTx/>
              <a:uFillTx/>
              <a:latin typeface="Georgia" panose="02040502050405020303" pitchFamily="18" charset="0"/>
              <a:ea typeface="+mn-ea"/>
              <a:cs typeface="+mn-cs"/>
            </a:endParaRPr>
          </a:p>
        </p:txBody>
      </p:sp>
      <p:sp>
        <p:nvSpPr>
          <p:cNvPr id="3" name="Slide Number Placeholder 2">
            <a:extLst>
              <a:ext uri="{FF2B5EF4-FFF2-40B4-BE49-F238E27FC236}">
                <a16:creationId xmlns:a16="http://schemas.microsoft.com/office/drawing/2014/main" id="{FC5BD73C-8595-4E48-A489-5557BEC4E5F4}"/>
              </a:ext>
            </a:extLst>
          </p:cNvPr>
          <p:cNvSpPr>
            <a:spLocks noGrp="1"/>
          </p:cNvSpPr>
          <p:nvPr>
            <p:ph type="sldNum" sz="quarter" idx="12"/>
          </p:nvPr>
        </p:nvSpPr>
        <p:spPr/>
        <p:txBody>
          <a:bodyPr/>
          <a:lstStyle/>
          <a:p>
            <a:fld id="{53CF6D8B-4226-4D16-AD6F-0888D982052E}" type="slidenum">
              <a:rPr lang="en-US" smtClean="0"/>
              <a:pPr/>
              <a:t>6</a:t>
            </a:fld>
            <a:endParaRPr lang="en-US"/>
          </a:p>
        </p:txBody>
      </p:sp>
    </p:spTree>
    <p:extLst>
      <p:ext uri="{BB962C8B-B14F-4D97-AF65-F5344CB8AC3E}">
        <p14:creationId xmlns:p14="http://schemas.microsoft.com/office/powerpoint/2010/main" val="3456063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36D82-3818-B236-181D-8F4BB7325F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07385E-6479-A6F5-9D33-F67934B9C84B}"/>
              </a:ext>
            </a:extLst>
          </p:cNvPr>
          <p:cNvSpPr>
            <a:spLocks noGrp="1"/>
          </p:cNvSpPr>
          <p:nvPr>
            <p:ph type="title"/>
          </p:nvPr>
        </p:nvSpPr>
        <p:spPr>
          <a:xfrm>
            <a:off x="966335" y="3035611"/>
            <a:ext cx="10114113" cy="1464672"/>
          </a:xfrm>
        </p:spPr>
        <p:txBody>
          <a:bodyPr>
            <a:normAutofit fontScale="90000"/>
          </a:bodyPr>
          <a:lstStyle/>
          <a:p>
            <a:pPr>
              <a:lnSpc>
                <a:spcPct val="150000"/>
              </a:lnSpc>
              <a:spcBef>
                <a:spcPts val="0"/>
              </a:spcBef>
              <a:defRPr/>
            </a:pPr>
            <a:r>
              <a:rPr kumimoji="0" lang="en-GB" sz="6000" b="1" u="none" strike="noStrike" kern="1200" cap="none" spc="0" normalizeH="0" baseline="0" noProof="0">
                <a:ln>
                  <a:noFill/>
                </a:ln>
                <a:solidFill>
                  <a:prstClr val="black"/>
                </a:solidFill>
                <a:effectLst/>
                <a:uLnTx/>
                <a:uFillTx/>
                <a:latin typeface="Georgia" panose="02040502050405020303" pitchFamily="18" charset="0"/>
                <a:ea typeface="+mn-ea"/>
                <a:cs typeface="+mn-cs"/>
              </a:rPr>
              <a:t>Outstanding </a:t>
            </a:r>
            <a:r>
              <a:rPr kumimoji="0" lang="en-GB" sz="6000" b="1" u="none" strike="noStrike" kern="1200" cap="none" spc="0" normalizeH="0" baseline="0" noProof="0" dirty="0">
                <a:ln>
                  <a:noFill/>
                </a:ln>
                <a:solidFill>
                  <a:prstClr val="black"/>
                </a:solidFill>
                <a:effectLst/>
                <a:uLnTx/>
                <a:uFillTx/>
                <a:latin typeface="Georgia" panose="02040502050405020303" pitchFamily="18" charset="0"/>
                <a:ea typeface="+mn-ea"/>
                <a:cs typeface="+mn-cs"/>
              </a:rPr>
              <a:t>Project Activities.</a:t>
            </a:r>
          </a:p>
        </p:txBody>
      </p:sp>
      <p:sp>
        <p:nvSpPr>
          <p:cNvPr id="3" name="Slide Number Placeholder 2">
            <a:extLst>
              <a:ext uri="{FF2B5EF4-FFF2-40B4-BE49-F238E27FC236}">
                <a16:creationId xmlns:a16="http://schemas.microsoft.com/office/drawing/2014/main" id="{455401BE-09EF-BDA2-9F1D-E8E56584E45F}"/>
              </a:ext>
            </a:extLst>
          </p:cNvPr>
          <p:cNvSpPr>
            <a:spLocks noGrp="1"/>
          </p:cNvSpPr>
          <p:nvPr>
            <p:ph type="sldNum" sz="quarter" idx="12"/>
          </p:nvPr>
        </p:nvSpPr>
        <p:spPr/>
        <p:txBody>
          <a:bodyPr/>
          <a:lstStyle/>
          <a:p>
            <a:fld id="{53CF6D8B-4226-4D16-AD6F-0888D982052E}" type="slidenum">
              <a:rPr lang="en-US" smtClean="0"/>
              <a:pPr/>
              <a:t>7</a:t>
            </a:fld>
            <a:endParaRPr lang="en-US"/>
          </a:p>
        </p:txBody>
      </p:sp>
    </p:spTree>
    <p:extLst>
      <p:ext uri="{BB962C8B-B14F-4D97-AF65-F5344CB8AC3E}">
        <p14:creationId xmlns:p14="http://schemas.microsoft.com/office/powerpoint/2010/main" val="2379324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36D82-3818-B236-181D-8F4BB7325F60}"/>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55401BE-09EF-BDA2-9F1D-E8E56584E45F}"/>
              </a:ext>
            </a:extLst>
          </p:cNvPr>
          <p:cNvSpPr>
            <a:spLocks noGrp="1"/>
          </p:cNvSpPr>
          <p:nvPr>
            <p:ph type="sldNum" sz="quarter" idx="12"/>
          </p:nvPr>
        </p:nvSpPr>
        <p:spPr/>
        <p:txBody>
          <a:bodyPr/>
          <a:lstStyle/>
          <a:p>
            <a:fld id="{53CF6D8B-4226-4D16-AD6F-0888D982052E}" type="slidenum">
              <a:rPr lang="en-US" smtClean="0"/>
              <a:pPr/>
              <a:t>8</a:t>
            </a:fld>
            <a:endParaRPr lang="en-US"/>
          </a:p>
        </p:txBody>
      </p:sp>
      <p:graphicFrame>
        <p:nvGraphicFramePr>
          <p:cNvPr id="10" name="Table 9">
            <a:extLst>
              <a:ext uri="{FF2B5EF4-FFF2-40B4-BE49-F238E27FC236}">
                <a16:creationId xmlns:a16="http://schemas.microsoft.com/office/drawing/2014/main" id="{F64B4515-51FA-44CF-88A8-0977DF44E1A3}"/>
              </a:ext>
            </a:extLst>
          </p:cNvPr>
          <p:cNvGraphicFramePr>
            <a:graphicFrameLocks noGrp="1"/>
          </p:cNvGraphicFramePr>
          <p:nvPr>
            <p:extLst>
              <p:ext uri="{D42A27DB-BD31-4B8C-83A1-F6EECF244321}">
                <p14:modId xmlns:p14="http://schemas.microsoft.com/office/powerpoint/2010/main" val="4270234179"/>
              </p:ext>
            </p:extLst>
          </p:nvPr>
        </p:nvGraphicFramePr>
        <p:xfrm>
          <a:off x="1581150" y="1009651"/>
          <a:ext cx="8244840" cy="4191794"/>
        </p:xfrm>
        <a:graphic>
          <a:graphicData uri="http://schemas.openxmlformats.org/drawingml/2006/table">
            <a:tbl>
              <a:tblPr firstRow="1" firstCol="1" bandRow="1"/>
              <a:tblGrid>
                <a:gridCol w="548851">
                  <a:extLst>
                    <a:ext uri="{9D8B030D-6E8A-4147-A177-3AD203B41FA5}">
                      <a16:colId xmlns:a16="http://schemas.microsoft.com/office/drawing/2014/main" val="2639468843"/>
                    </a:ext>
                  </a:extLst>
                </a:gridCol>
                <a:gridCol w="1505749">
                  <a:extLst>
                    <a:ext uri="{9D8B030D-6E8A-4147-A177-3AD203B41FA5}">
                      <a16:colId xmlns:a16="http://schemas.microsoft.com/office/drawing/2014/main" val="4023361632"/>
                    </a:ext>
                  </a:extLst>
                </a:gridCol>
                <a:gridCol w="386782">
                  <a:extLst>
                    <a:ext uri="{9D8B030D-6E8A-4147-A177-3AD203B41FA5}">
                      <a16:colId xmlns:a16="http://schemas.microsoft.com/office/drawing/2014/main" val="798759660"/>
                    </a:ext>
                  </a:extLst>
                </a:gridCol>
                <a:gridCol w="1710922">
                  <a:extLst>
                    <a:ext uri="{9D8B030D-6E8A-4147-A177-3AD203B41FA5}">
                      <a16:colId xmlns:a16="http://schemas.microsoft.com/office/drawing/2014/main" val="3403017936"/>
                    </a:ext>
                  </a:extLst>
                </a:gridCol>
                <a:gridCol w="779312">
                  <a:extLst>
                    <a:ext uri="{9D8B030D-6E8A-4147-A177-3AD203B41FA5}">
                      <a16:colId xmlns:a16="http://schemas.microsoft.com/office/drawing/2014/main" val="1826146325"/>
                    </a:ext>
                  </a:extLst>
                </a:gridCol>
                <a:gridCol w="2235061">
                  <a:extLst>
                    <a:ext uri="{9D8B030D-6E8A-4147-A177-3AD203B41FA5}">
                      <a16:colId xmlns:a16="http://schemas.microsoft.com/office/drawing/2014/main" val="2692744511"/>
                    </a:ext>
                  </a:extLst>
                </a:gridCol>
                <a:gridCol w="1078163">
                  <a:extLst>
                    <a:ext uri="{9D8B030D-6E8A-4147-A177-3AD203B41FA5}">
                      <a16:colId xmlns:a16="http://schemas.microsoft.com/office/drawing/2014/main" val="2202712580"/>
                    </a:ext>
                  </a:extLst>
                </a:gridCol>
              </a:tblGrid>
              <a:tr h="1550853">
                <a:tc>
                  <a:txBody>
                    <a:bodyPr/>
                    <a:lstStyle/>
                    <a:p>
                      <a:pPr algn="ctr">
                        <a:lnSpc>
                          <a:spcPct val="107000"/>
                        </a:lnSpc>
                        <a:spcAft>
                          <a:spcPts val="0"/>
                        </a:spcAft>
                      </a:pPr>
                      <a:r>
                        <a:rPr lang="en-NG" sz="1100" b="1" kern="100">
                          <a:effectLst/>
                          <a:latin typeface="Georgia" panose="02040502050405020303" pitchFamily="18" charset="0"/>
                          <a:ea typeface="Aptos"/>
                          <a:cs typeface="Arial" panose="020B0604020202020204" pitchFamily="34" charset="0"/>
                        </a:rPr>
                        <a:t>S/N</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100" b="1" kern="100">
                          <a:effectLst/>
                          <a:latin typeface="Georgia" panose="02040502050405020303" pitchFamily="18" charset="0"/>
                          <a:ea typeface="Aptos"/>
                          <a:cs typeface="Arial" panose="020B0604020202020204" pitchFamily="34" charset="0"/>
                        </a:rPr>
                        <a:t>Contractor </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100" b="1" kern="100">
                          <a:effectLst/>
                          <a:latin typeface="Georgia" panose="02040502050405020303" pitchFamily="18" charset="0"/>
                          <a:ea typeface="Aptos"/>
                          <a:cs typeface="Arial" panose="020B0604020202020204" pitchFamily="34" charset="0"/>
                        </a:rPr>
                        <a:t>Lot</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100" b="1" kern="100">
                          <a:effectLst/>
                          <a:latin typeface="Georgia" panose="02040502050405020303" pitchFamily="18" charset="0"/>
                          <a:ea typeface="Aptos"/>
                          <a:cs typeface="Arial" panose="020B0604020202020204" pitchFamily="34" charset="0"/>
                        </a:rPr>
                        <a:t>Sites</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100" b="1" kern="100">
                          <a:effectLst/>
                          <a:latin typeface="Georgia" panose="02040502050405020303" pitchFamily="18" charset="0"/>
                          <a:ea typeface="Aptos"/>
                          <a:cs typeface="Arial" panose="020B0604020202020204" pitchFamily="34" charset="0"/>
                        </a:rPr>
                        <a:t>% completion</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100" b="1" kern="100">
                          <a:effectLst/>
                          <a:latin typeface="Georgia" panose="02040502050405020303" pitchFamily="18" charset="0"/>
                          <a:ea typeface="Aptos"/>
                          <a:cs typeface="Arial" panose="020B0604020202020204" pitchFamily="34" charset="0"/>
                        </a:rPr>
                        <a:t>Outstanding Activities </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100" b="1" kern="100">
                          <a:effectLst/>
                          <a:latin typeface="Georgia" panose="02040502050405020303" pitchFamily="18" charset="0"/>
                          <a:ea typeface="Aptos"/>
                          <a:cs typeface="Arial" panose="020B0604020202020204" pitchFamily="34" charset="0"/>
                        </a:rPr>
                        <a:t>Estimated completion and Handover Date</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3544263"/>
                  </a:ext>
                </a:extLst>
              </a:tr>
              <a:tr h="479062">
                <a:tc gridSpan="7">
                  <a:txBody>
                    <a:bodyPr/>
                    <a:lstStyle/>
                    <a:p>
                      <a:pPr algn="l">
                        <a:lnSpc>
                          <a:spcPct val="107000"/>
                        </a:lnSpc>
                        <a:spcAft>
                          <a:spcPts val="0"/>
                        </a:spcAft>
                      </a:pPr>
                      <a:r>
                        <a:rPr lang="en-NG" sz="1100" b="1" kern="100">
                          <a:effectLst/>
                          <a:latin typeface="Georgia" panose="02040502050405020303" pitchFamily="18" charset="0"/>
                          <a:ea typeface="Aptos"/>
                          <a:cs typeface="Arial" panose="020B0604020202020204" pitchFamily="34" charset="0"/>
                        </a:rPr>
                        <a:t> Rehabilitation </a:t>
                      </a:r>
                      <a:r>
                        <a:rPr lang="en-GB" sz="1100" b="1" kern="100">
                          <a:effectLst/>
                          <a:latin typeface="Georgia" panose="02040502050405020303" pitchFamily="18" charset="0"/>
                          <a:ea typeface="Aptos"/>
                          <a:cs typeface="Arial" panose="020B0604020202020204" pitchFamily="34" charset="0"/>
                        </a:rPr>
                        <a:t>of e planning centers</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1348473948"/>
                  </a:ext>
                </a:extLst>
              </a:tr>
              <a:tr h="611026">
                <a:tc>
                  <a:txBody>
                    <a:bodyPr/>
                    <a:lstStyle/>
                    <a:p>
                      <a:pPr algn="ctr">
                        <a:lnSpc>
                          <a:spcPct val="107000"/>
                        </a:lnSpc>
                        <a:spcAft>
                          <a:spcPts val="0"/>
                        </a:spcAft>
                      </a:pPr>
                      <a:r>
                        <a:rPr lang="en-NG" sz="1100" b="1" kern="100">
                          <a:effectLst/>
                          <a:latin typeface="Georgia" panose="02040502050405020303" pitchFamily="18" charset="0"/>
                          <a:ea typeface="Aptos"/>
                          <a:cs typeface="Arial" panose="020B0604020202020204" pitchFamily="34" charset="0"/>
                        </a:rPr>
                        <a:t> </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100" kern="100">
                          <a:effectLst/>
                          <a:latin typeface="Georgia" panose="02040502050405020303" pitchFamily="18" charset="0"/>
                          <a:ea typeface="Aptos"/>
                          <a:cs typeface="Arial" panose="020B0604020202020204" pitchFamily="34" charset="0"/>
                        </a:rPr>
                        <a:t>Okenla B and Sons</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100" kern="100">
                          <a:effectLst/>
                          <a:latin typeface="Georgia" panose="02040502050405020303" pitchFamily="18" charset="0"/>
                          <a:ea typeface="Aptos"/>
                          <a:cs typeface="Arial" panose="020B0604020202020204" pitchFamily="34" charset="0"/>
                        </a:rPr>
                        <a:t>1</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100" kern="100">
                          <a:effectLst/>
                          <a:latin typeface="Georgia" panose="02040502050405020303" pitchFamily="18" charset="0"/>
                          <a:ea typeface="Aptos"/>
                          <a:cs typeface="Arial" panose="020B0604020202020204" pitchFamily="34" charset="0"/>
                        </a:rPr>
                        <a:t>Isheri, Sagamu and Ijebu Ode</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kern="100">
                          <a:effectLst/>
                          <a:latin typeface="Georgia" panose="02040502050405020303" pitchFamily="18" charset="0"/>
                          <a:ea typeface="Aptos"/>
                          <a:cs typeface="Arial" panose="020B0604020202020204" pitchFamily="34" charset="0"/>
                        </a:rPr>
                        <a:t>9</a:t>
                      </a:r>
                      <a:r>
                        <a:rPr lang="en-NG" sz="1100" kern="100">
                          <a:effectLst/>
                          <a:latin typeface="Georgia" panose="02040502050405020303" pitchFamily="18" charset="0"/>
                          <a:ea typeface="Aptos"/>
                          <a:cs typeface="Arial" panose="020B0604020202020204" pitchFamily="34" charset="0"/>
                        </a:rPr>
                        <a:t>0</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100" kern="100">
                          <a:effectLst/>
                          <a:latin typeface="Georgia" panose="02040502050405020303" pitchFamily="18" charset="0"/>
                          <a:ea typeface="Aptos"/>
                          <a:cs typeface="Arial" panose="020B0604020202020204" pitchFamily="34" charset="0"/>
                        </a:rPr>
                        <a:t>Landscaping, Cleaning</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100" kern="100">
                          <a:effectLst/>
                          <a:latin typeface="Georgia" panose="02040502050405020303" pitchFamily="18" charset="0"/>
                          <a:ea typeface="Aptos"/>
                          <a:cs typeface="Arial" panose="020B0604020202020204" pitchFamily="34" charset="0"/>
                        </a:rPr>
                        <a:t>December 15 2025</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3989930"/>
                  </a:ext>
                </a:extLst>
              </a:tr>
              <a:tr h="1550853">
                <a:tc>
                  <a:txBody>
                    <a:bodyPr/>
                    <a:lstStyle/>
                    <a:p>
                      <a:pPr algn="ctr">
                        <a:lnSpc>
                          <a:spcPct val="107000"/>
                        </a:lnSpc>
                        <a:spcAft>
                          <a:spcPts val="0"/>
                        </a:spcAft>
                      </a:pPr>
                      <a:r>
                        <a:rPr lang="en-NG" sz="1100" b="1" kern="100">
                          <a:effectLst/>
                          <a:latin typeface="Georgia" panose="02040502050405020303" pitchFamily="18" charset="0"/>
                          <a:ea typeface="Aptos"/>
                          <a:cs typeface="Arial" panose="020B0604020202020204" pitchFamily="34" charset="0"/>
                        </a:rPr>
                        <a:t> </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100" kern="100">
                          <a:effectLst/>
                          <a:latin typeface="Georgia" panose="02040502050405020303" pitchFamily="18" charset="0"/>
                          <a:ea typeface="Aptos"/>
                          <a:cs typeface="Arial" panose="020B0604020202020204" pitchFamily="34" charset="0"/>
                        </a:rPr>
                        <a:t>DC Engineering Ltd</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100" kern="100">
                          <a:effectLst/>
                          <a:latin typeface="Georgia" panose="02040502050405020303" pitchFamily="18" charset="0"/>
                          <a:ea typeface="Aptos"/>
                          <a:cs typeface="Arial" panose="020B0604020202020204" pitchFamily="34" charset="0"/>
                        </a:rPr>
                        <a:t>2</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100" kern="100">
                          <a:effectLst/>
                          <a:latin typeface="Georgia" panose="02040502050405020303" pitchFamily="18" charset="0"/>
                          <a:ea typeface="Aptos"/>
                          <a:cs typeface="Arial" panose="020B0604020202020204" pitchFamily="34" charset="0"/>
                        </a:rPr>
                        <a:t>Abeokuta Data Center 1, Abeokuta Central Planning Office 2, Abeokuta H/Q Oke Ilewo 3 and Otta </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100" kern="100">
                          <a:effectLst/>
                          <a:latin typeface="Georgia" panose="02040502050405020303" pitchFamily="18" charset="0"/>
                          <a:ea typeface="Aptos"/>
                          <a:cs typeface="Arial" panose="020B0604020202020204" pitchFamily="34" charset="0"/>
                        </a:rPr>
                        <a:t>98</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100" kern="100">
                          <a:effectLst/>
                          <a:latin typeface="Georgia" panose="02040502050405020303" pitchFamily="18" charset="0"/>
                          <a:ea typeface="Aptos"/>
                          <a:cs typeface="Arial" panose="020B0604020202020204" pitchFamily="34" charset="0"/>
                        </a:rPr>
                        <a:t>Hand-over ceremony</a:t>
                      </a:r>
                      <a:endParaRPr lang="en-NG" sz="1100" kern="10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100" kern="100" dirty="0">
                          <a:effectLst/>
                          <a:latin typeface="Georgia" panose="02040502050405020303" pitchFamily="18" charset="0"/>
                          <a:ea typeface="Aptos"/>
                          <a:cs typeface="Arial" panose="020B0604020202020204" pitchFamily="34" charset="0"/>
                        </a:rPr>
                        <a:t>December 15</a:t>
                      </a:r>
                      <a:endParaRPr lang="en-NG" sz="1100" kern="100" dirty="0">
                        <a:effectLst/>
                        <a:latin typeface="Aptos"/>
                        <a:ea typeface="Aptos"/>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3929836"/>
                  </a:ext>
                </a:extLst>
              </a:tr>
            </a:tbl>
          </a:graphicData>
        </a:graphic>
      </p:graphicFrame>
    </p:spTree>
    <p:extLst>
      <p:ext uri="{BB962C8B-B14F-4D97-AF65-F5344CB8AC3E}">
        <p14:creationId xmlns:p14="http://schemas.microsoft.com/office/powerpoint/2010/main" val="14534197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336D82-3818-B236-181D-8F4BB7325F60}"/>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55401BE-09EF-BDA2-9F1D-E8E56584E45F}"/>
              </a:ext>
            </a:extLst>
          </p:cNvPr>
          <p:cNvSpPr>
            <a:spLocks noGrp="1"/>
          </p:cNvSpPr>
          <p:nvPr>
            <p:ph type="sldNum" sz="quarter" idx="12"/>
          </p:nvPr>
        </p:nvSpPr>
        <p:spPr/>
        <p:txBody>
          <a:bodyPr/>
          <a:lstStyle/>
          <a:p>
            <a:fld id="{53CF6D8B-4226-4D16-AD6F-0888D982052E}" type="slidenum">
              <a:rPr lang="en-US" smtClean="0"/>
              <a:pPr/>
              <a:t>9</a:t>
            </a:fld>
            <a:endParaRPr lang="en-US"/>
          </a:p>
        </p:txBody>
      </p:sp>
      <p:graphicFrame>
        <p:nvGraphicFramePr>
          <p:cNvPr id="2" name="Table 1">
            <a:extLst>
              <a:ext uri="{FF2B5EF4-FFF2-40B4-BE49-F238E27FC236}">
                <a16:creationId xmlns:a16="http://schemas.microsoft.com/office/drawing/2014/main" id="{2D2189EC-6B55-4BC9-9ACC-50C4DC3DEBFA}"/>
              </a:ext>
            </a:extLst>
          </p:cNvPr>
          <p:cNvGraphicFramePr>
            <a:graphicFrameLocks noGrp="1"/>
          </p:cNvGraphicFramePr>
          <p:nvPr>
            <p:extLst>
              <p:ext uri="{D42A27DB-BD31-4B8C-83A1-F6EECF244321}">
                <p14:modId xmlns:p14="http://schemas.microsoft.com/office/powerpoint/2010/main" val="3646470718"/>
              </p:ext>
            </p:extLst>
          </p:nvPr>
        </p:nvGraphicFramePr>
        <p:xfrm>
          <a:off x="595087" y="246755"/>
          <a:ext cx="10305144" cy="6601457"/>
        </p:xfrm>
        <a:graphic>
          <a:graphicData uri="http://schemas.openxmlformats.org/drawingml/2006/table">
            <a:tbl>
              <a:tblPr firstRow="1" firstCol="1" bandRow="1"/>
              <a:tblGrid>
                <a:gridCol w="1656056">
                  <a:extLst>
                    <a:ext uri="{9D8B030D-6E8A-4147-A177-3AD203B41FA5}">
                      <a16:colId xmlns:a16="http://schemas.microsoft.com/office/drawing/2014/main" val="2178060414"/>
                    </a:ext>
                  </a:extLst>
                </a:gridCol>
                <a:gridCol w="1457460">
                  <a:extLst>
                    <a:ext uri="{9D8B030D-6E8A-4147-A177-3AD203B41FA5}">
                      <a16:colId xmlns:a16="http://schemas.microsoft.com/office/drawing/2014/main" val="1405477291"/>
                    </a:ext>
                  </a:extLst>
                </a:gridCol>
                <a:gridCol w="374379">
                  <a:extLst>
                    <a:ext uri="{9D8B030D-6E8A-4147-A177-3AD203B41FA5}">
                      <a16:colId xmlns:a16="http://schemas.microsoft.com/office/drawing/2014/main" val="2788813933"/>
                    </a:ext>
                  </a:extLst>
                </a:gridCol>
                <a:gridCol w="1656056">
                  <a:extLst>
                    <a:ext uri="{9D8B030D-6E8A-4147-A177-3AD203B41FA5}">
                      <a16:colId xmlns:a16="http://schemas.microsoft.com/office/drawing/2014/main" val="4275337755"/>
                    </a:ext>
                  </a:extLst>
                </a:gridCol>
                <a:gridCol w="2163384">
                  <a:extLst>
                    <a:ext uri="{9D8B030D-6E8A-4147-A177-3AD203B41FA5}">
                      <a16:colId xmlns:a16="http://schemas.microsoft.com/office/drawing/2014/main" val="4209085798"/>
                    </a:ext>
                  </a:extLst>
                </a:gridCol>
                <a:gridCol w="2163384">
                  <a:extLst>
                    <a:ext uri="{9D8B030D-6E8A-4147-A177-3AD203B41FA5}">
                      <a16:colId xmlns:a16="http://schemas.microsoft.com/office/drawing/2014/main" val="1558612504"/>
                    </a:ext>
                  </a:extLst>
                </a:gridCol>
                <a:gridCol w="834425">
                  <a:extLst>
                    <a:ext uri="{9D8B030D-6E8A-4147-A177-3AD203B41FA5}">
                      <a16:colId xmlns:a16="http://schemas.microsoft.com/office/drawing/2014/main" val="2328824336"/>
                    </a:ext>
                  </a:extLst>
                </a:gridCol>
              </a:tblGrid>
              <a:tr h="379941">
                <a:tc>
                  <a:txBody>
                    <a:bodyPr/>
                    <a:lstStyle/>
                    <a:p>
                      <a:pPr algn="ctr">
                        <a:lnSpc>
                          <a:spcPct val="107000"/>
                        </a:lnSpc>
                        <a:spcAft>
                          <a:spcPts val="0"/>
                        </a:spcAft>
                      </a:pPr>
                      <a:r>
                        <a:rPr lang="en-NG" sz="1050" b="1" kern="100">
                          <a:effectLst/>
                          <a:latin typeface="Georgia" panose="02040502050405020303" pitchFamily="18" charset="0"/>
                          <a:ea typeface="Aptos"/>
                          <a:cs typeface="Arial" panose="020B0604020202020204" pitchFamily="34" charset="0"/>
                        </a:rPr>
                        <a:t>S/N</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b="1" kern="100">
                          <a:effectLst/>
                          <a:latin typeface="Georgia" panose="02040502050405020303" pitchFamily="18" charset="0"/>
                          <a:ea typeface="Aptos"/>
                          <a:cs typeface="Arial" panose="020B0604020202020204" pitchFamily="34" charset="0"/>
                        </a:rPr>
                        <a:t>Contractor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b="1" kern="100">
                          <a:effectLst/>
                          <a:latin typeface="Georgia" panose="02040502050405020303" pitchFamily="18" charset="0"/>
                          <a:ea typeface="Aptos"/>
                          <a:cs typeface="Arial" panose="020B0604020202020204" pitchFamily="34" charset="0"/>
                        </a:rPr>
                        <a:t>Lot</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b="1" kern="100">
                          <a:effectLst/>
                          <a:latin typeface="Georgia" panose="02040502050405020303" pitchFamily="18" charset="0"/>
                          <a:ea typeface="Aptos"/>
                          <a:cs typeface="Arial" panose="020B0604020202020204" pitchFamily="34" charset="0"/>
                        </a:rPr>
                        <a:t>Sites</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b="1" kern="100">
                          <a:effectLst/>
                          <a:latin typeface="Georgia" panose="02040502050405020303" pitchFamily="18" charset="0"/>
                          <a:ea typeface="Aptos"/>
                          <a:cs typeface="Arial" panose="020B0604020202020204" pitchFamily="34" charset="0"/>
                        </a:rPr>
                        <a:t>% completion</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b="1" kern="100">
                          <a:effectLst/>
                          <a:latin typeface="Georgia" panose="02040502050405020303" pitchFamily="18" charset="0"/>
                          <a:ea typeface="Aptos"/>
                          <a:cs typeface="Arial" panose="020B0604020202020204" pitchFamily="34" charset="0"/>
                        </a:rPr>
                        <a:t>Outstanding Activities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2877643"/>
                  </a:ext>
                </a:extLst>
              </a:tr>
              <a:tr h="894283">
                <a:tc gridSpan="7">
                  <a:txBody>
                    <a:bodyPr/>
                    <a:lstStyle/>
                    <a:p>
                      <a:pPr algn="l">
                        <a:lnSpc>
                          <a:spcPct val="107000"/>
                        </a:lnSpc>
                        <a:spcAft>
                          <a:spcPts val="0"/>
                        </a:spcAft>
                      </a:pPr>
                      <a:r>
                        <a:rPr lang="en-GB" sz="1050" b="1" kern="100">
                          <a:effectLst/>
                          <a:latin typeface="Georgia" panose="02040502050405020303" pitchFamily="18" charset="0"/>
                          <a:ea typeface="Aptos"/>
                          <a:cs typeface="Arial" panose="020B0604020202020204" pitchFamily="34" charset="0"/>
                        </a:rPr>
                        <a:t>Equipment supply, installation and commissioning of the e planning centers</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tc hMerge="1">
                  <a:txBody>
                    <a:bodyPr/>
                    <a:lstStyle/>
                    <a:p>
                      <a:endParaRPr lang="en-NG"/>
                    </a:p>
                  </a:txBody>
                  <a:tcPr/>
                </a:tc>
                <a:extLst>
                  <a:ext uri="{0D108BD9-81ED-4DB2-BD59-A6C34878D82A}">
                    <a16:rowId xmlns:a16="http://schemas.microsoft.com/office/drawing/2014/main" val="3349818247"/>
                  </a:ext>
                </a:extLst>
              </a:tr>
              <a:tr h="254812">
                <a:tc rowSpan="6">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1</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Hyperlink Ltd</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algn="ctr">
                        <a:lnSpc>
                          <a:spcPct val="107000"/>
                        </a:lnSpc>
                        <a:spcAft>
                          <a:spcPts val="0"/>
                        </a:spcAft>
                      </a:pPr>
                      <a:r>
                        <a:rPr lang="en-GB" sz="1050" kern="100">
                          <a:effectLst/>
                          <a:latin typeface="Georgia" panose="02040502050405020303" pitchFamily="18" charset="0"/>
                          <a:ea typeface="Aptos"/>
                          <a:cs typeface="Arial" panose="020B0604020202020204" pitchFamily="34" charset="0"/>
                        </a:rPr>
                        <a:t>1</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Isheri, Sagamu and Ijebu Ode</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050" kern="100">
                          <a:effectLst/>
                          <a:latin typeface="Georgia" panose="02040502050405020303" pitchFamily="18" charset="0"/>
                          <a:ea typeface="Aptos"/>
                          <a:cs typeface="Arial" panose="020B0604020202020204" pitchFamily="34" charset="0"/>
                        </a:rPr>
                        <a:t>80%</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Installation and Commissioning</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11469709"/>
                  </a:ext>
                </a:extLst>
              </a:tr>
              <a:tr h="895036">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Abeokuta Data Center 1, Abeokuta Central Planning Office 2, Abeokuta H/Q Oke Ilewo 3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849778789"/>
                  </a:ext>
                </a:extLst>
              </a:tr>
              <a:tr h="126722">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276171402"/>
                  </a:ext>
                </a:extLst>
              </a:tr>
              <a:tr h="254812">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516121837"/>
                  </a:ext>
                </a:extLst>
              </a:tr>
              <a:tr h="253902">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895128763"/>
                  </a:ext>
                </a:extLst>
              </a:tr>
              <a:tr h="250255">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954633993"/>
                  </a:ext>
                </a:extLst>
              </a:tr>
              <a:tr h="253902">
                <a:tc rowSpan="6">
                  <a:txBody>
                    <a:bodyPr/>
                    <a:lstStyle/>
                    <a:p>
                      <a:pPr algn="ctr">
                        <a:lnSpc>
                          <a:spcPct val="107000"/>
                        </a:lnSpc>
                        <a:spcAft>
                          <a:spcPts val="0"/>
                        </a:spcAft>
                      </a:pPr>
                      <a:r>
                        <a:rPr lang="en-NG" sz="1050" kern="100" dirty="0">
                          <a:effectLst/>
                          <a:latin typeface="Georgia" panose="02040502050405020303" pitchFamily="18" charset="0"/>
                          <a:ea typeface="Aptos"/>
                          <a:cs typeface="Arial" panose="020B0604020202020204" pitchFamily="34" charset="0"/>
                        </a:rPr>
                        <a:t>2</a:t>
                      </a:r>
                      <a:endParaRPr lang="en-NG" sz="1050" kern="100" dirty="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First Prime Oak</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Isheri, Sagamu and Ijebu Ode</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GB" sz="1050" kern="100">
                          <a:effectLst/>
                          <a:latin typeface="Georgia" panose="02040502050405020303" pitchFamily="18" charset="0"/>
                          <a:ea typeface="Aptos"/>
                          <a:cs typeface="Arial" panose="020B0604020202020204" pitchFamily="34" charset="0"/>
                        </a:rPr>
                        <a:t>100%</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268660492"/>
                  </a:ext>
                </a:extLst>
              </a:tr>
              <a:tr h="895036">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Abeokuta Data Center 1, Abeokuta Central Planning Office 2, Abeokuta H/Q Oke Ilewo 3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67987609"/>
                  </a:ext>
                </a:extLst>
              </a:tr>
              <a:tr h="123076">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4131938773"/>
                  </a:ext>
                </a:extLst>
              </a:tr>
              <a:tr h="123076">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38859752"/>
                  </a:ext>
                </a:extLst>
              </a:tr>
              <a:tr h="123076">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2566148041"/>
                  </a:ext>
                </a:extLst>
              </a:tr>
              <a:tr h="123076">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700168226"/>
                  </a:ext>
                </a:extLst>
              </a:tr>
              <a:tr h="251166">
                <a:tc rowSpan="2">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3</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Ise Ini</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Isheri, Sagamu and Ijebu Ode</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50000"/>
                        </a:lnSpc>
                        <a:spcAft>
                          <a:spcPts val="0"/>
                        </a:spcAft>
                      </a:pPr>
                      <a:r>
                        <a:rPr lang="en-GB" sz="1050" kern="100">
                          <a:effectLst/>
                          <a:latin typeface="Georgia" panose="02040502050405020303" pitchFamily="18" charset="0"/>
                          <a:ea typeface="Aptos"/>
                          <a:cs typeface="Arial" panose="020B0604020202020204" pitchFamily="34" charset="0"/>
                        </a:rPr>
                        <a:t>80%</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GB" sz="1050" kern="100" dirty="0">
                          <a:effectLst/>
                          <a:latin typeface="Georgia" panose="02040502050405020303" pitchFamily="18" charset="0"/>
                          <a:ea typeface="Aptos"/>
                          <a:cs typeface="Arial" panose="020B0604020202020204" pitchFamily="34" charset="0"/>
                        </a:rPr>
                        <a:t>Installation and commissioning</a:t>
                      </a:r>
                      <a:endParaRPr lang="en-NG" sz="1050" kern="100" dirty="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3651740640"/>
                  </a:ext>
                </a:extLst>
              </a:tr>
              <a:tr h="895036">
                <a:tc vMerge="1">
                  <a:txBody>
                    <a:bodyPr/>
                    <a:lstStyle/>
                    <a:p>
                      <a:endParaRPr lang="en-NG"/>
                    </a:p>
                  </a:txBody>
                  <a:tcPr/>
                </a:tc>
                <a:tc vMerge="1">
                  <a:txBody>
                    <a:bodyPr/>
                    <a:lstStyle/>
                    <a:p>
                      <a:endParaRPr lang="en-NG"/>
                    </a:p>
                  </a:txBody>
                  <a:tcPr/>
                </a:tc>
                <a:tc vMerge="1">
                  <a:txBody>
                    <a:bodyPr/>
                    <a:lstStyle/>
                    <a:p>
                      <a:endParaRPr lang="en-NG"/>
                    </a:p>
                  </a:txBody>
                  <a:tcPr/>
                </a:tc>
                <a:tc>
                  <a:txBody>
                    <a:bodyPr/>
                    <a:lstStyle/>
                    <a:p>
                      <a:pPr algn="l">
                        <a:lnSpc>
                          <a:spcPct val="107000"/>
                        </a:lnSpc>
                        <a:spcAft>
                          <a:spcPts val="0"/>
                        </a:spcAft>
                      </a:pPr>
                      <a:r>
                        <a:rPr lang="en-GB" sz="1050" kern="100">
                          <a:effectLst/>
                          <a:latin typeface="Georgia" panose="02040502050405020303" pitchFamily="18" charset="0"/>
                          <a:ea typeface="Aptos"/>
                          <a:cs typeface="Arial" panose="020B0604020202020204" pitchFamily="34" charset="0"/>
                        </a:rPr>
                        <a:t>Abeokuta Data Center 1, Abeokuta Central Planning Office 2, Abeokuta H/Q Oke Ilewo 3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0"/>
                        </a:spcAft>
                      </a:pPr>
                      <a:r>
                        <a:rPr lang="en-NG" sz="1050" kern="100">
                          <a:effectLst/>
                          <a:latin typeface="Georgia" panose="02040502050405020303" pitchFamily="18" charset="0"/>
                          <a:ea typeface="Aptos"/>
                          <a:cs typeface="Arial" panose="020B0604020202020204" pitchFamily="34" charset="0"/>
                        </a:rPr>
                        <a:t> </a:t>
                      </a:r>
                      <a:endParaRPr lang="en-NG" sz="1050" kern="100">
                        <a:effectLst/>
                        <a:latin typeface="Aptos"/>
                        <a:ea typeface="Aptos"/>
                        <a:cs typeface="Arial" panose="020B0604020202020204" pitchFamily="34" charset="0"/>
                      </a:endParaRPr>
                    </a:p>
                  </a:txBody>
                  <a:tcPr marL="40139" marR="4013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7000"/>
                        </a:lnSpc>
                        <a:spcAft>
                          <a:spcPts val="800"/>
                        </a:spcAft>
                      </a:pPr>
                      <a:r>
                        <a:rPr lang="en-NG" sz="1050" kern="100" dirty="0">
                          <a:effectLst/>
                          <a:latin typeface="Aptos"/>
                          <a:ea typeface="Aptos"/>
                          <a:cs typeface="Arial" panose="020B0604020202020204" pitchFamily="34"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val="1632791996"/>
                  </a:ext>
                </a:extLst>
              </a:tr>
            </a:tbl>
          </a:graphicData>
        </a:graphic>
      </p:graphicFrame>
    </p:spTree>
    <p:extLst>
      <p:ext uri="{BB962C8B-B14F-4D97-AF65-F5344CB8AC3E}">
        <p14:creationId xmlns:p14="http://schemas.microsoft.com/office/powerpoint/2010/main" val="1104115900"/>
      </p:ext>
    </p:extLst>
  </p:cSld>
  <p:clrMapOvr>
    <a:masterClrMapping/>
  </p:clrMapOvr>
</p:sld>
</file>

<file path=ppt/theme/theme1.xml><?xml version="1.0" encoding="utf-8"?>
<a:theme xmlns:a="http://schemas.openxmlformats.org/drawingml/2006/main" name="Office Theme">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8683</TotalTime>
  <Words>1131</Words>
  <Application>Microsoft Office PowerPoint</Application>
  <PresentationFormat>Widescreen</PresentationFormat>
  <Paragraphs>229</Paragraphs>
  <Slides>23</Slides>
  <Notes>0</Notes>
  <HiddenSlides>0</HiddenSlides>
  <MMClips>0</MMClips>
  <ScaleCrop>false</ScaleCrop>
  <HeadingPairs>
    <vt:vector size="6" baseType="variant">
      <vt:variant>
        <vt:lpstr>Fonts Used</vt:lpstr>
      </vt:variant>
      <vt:variant>
        <vt:i4>14</vt:i4>
      </vt:variant>
      <vt:variant>
        <vt:lpstr>Theme</vt:lpstr>
      </vt:variant>
      <vt:variant>
        <vt:i4>2</vt:i4>
      </vt:variant>
      <vt:variant>
        <vt:lpstr>Slide Titles</vt:lpstr>
      </vt:variant>
      <vt:variant>
        <vt:i4>23</vt:i4>
      </vt:variant>
    </vt:vector>
  </HeadingPairs>
  <TitlesOfParts>
    <vt:vector size="39" baseType="lpstr">
      <vt:lpstr>ＭＳ Ｐゴシック</vt:lpstr>
      <vt:lpstr>ＭＳ Ｐゴシック</vt:lpstr>
      <vt:lpstr>Aharoni</vt:lpstr>
      <vt:lpstr>Aptos</vt:lpstr>
      <vt:lpstr>Aptos Display</vt:lpstr>
      <vt:lpstr>Arial</vt:lpstr>
      <vt:lpstr>Calibri</vt:lpstr>
      <vt:lpstr>Comic Sans MS</vt:lpstr>
      <vt:lpstr>DengXian</vt:lpstr>
      <vt:lpstr>Georgia</vt:lpstr>
      <vt:lpstr>Georgia Pro Black</vt:lpstr>
      <vt:lpstr>Times New Roman</vt:lpstr>
      <vt:lpstr>Trebuchet MS</vt:lpstr>
      <vt:lpstr>Wingdings</vt:lpstr>
      <vt:lpstr>Office Theme</vt:lpstr>
      <vt:lpstr>1_Office Theme</vt:lpstr>
      <vt:lpstr>PowerPoint Presentation</vt:lpstr>
      <vt:lpstr>Content</vt:lpstr>
      <vt:lpstr>Project Background Overview</vt:lpstr>
      <vt:lpstr>Introduction</vt:lpstr>
      <vt:lpstr>Sector PDO Implementation Status 100%</vt:lpstr>
      <vt:lpstr>Project (PDO) To improve the business enabling environment for private sector participation and facilitate at least 10 investment deals through the Ogun State Investment Promotion and Facilitation Agency each with a minimum of 5m USD </vt:lpstr>
      <vt:lpstr>Outstanding Project Activities.</vt:lpstr>
      <vt:lpstr>PowerPoint Presentation</vt:lpstr>
      <vt:lpstr>PowerPoint Presentation</vt:lpstr>
      <vt:lpstr>Completion of Outstanding Project Activities-Consultancies</vt:lpstr>
      <vt:lpstr>   Sustainability Plans</vt:lpstr>
      <vt:lpstr>Sustainability Plans</vt:lpstr>
      <vt:lpstr>Sustainability Plans</vt:lpstr>
      <vt:lpstr>Sustainability Plans</vt:lpstr>
      <vt:lpstr>Sustainability Plans</vt:lpstr>
      <vt:lpstr>Key Project Achievements </vt:lpstr>
      <vt:lpstr>Key Project Achievements </vt:lpstr>
      <vt:lpstr>Progress of Project Outcomes</vt:lpstr>
      <vt:lpstr>Progress of Project Outcomes</vt:lpstr>
      <vt:lpstr>Close-Out Notes</vt:lpstr>
      <vt:lpstr>Close-Out Notes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skills sector</dc:creator>
  <cp:lastModifiedBy>Akinola Victor</cp:lastModifiedBy>
  <cp:revision>253</cp:revision>
  <cp:lastPrinted>2025-11-05T10:02:08Z</cp:lastPrinted>
  <dcterms:created xsi:type="dcterms:W3CDTF">2020-12-09T15:34:52Z</dcterms:created>
  <dcterms:modified xsi:type="dcterms:W3CDTF">2025-12-04T09:53:54Z</dcterms:modified>
</cp:coreProperties>
</file>