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72" r:id="rId3"/>
  </p:sldMasterIdLst>
  <p:notesMasterIdLst>
    <p:notesMasterId r:id="rId22"/>
  </p:notesMasterIdLst>
  <p:handoutMasterIdLst>
    <p:handoutMasterId r:id="rId23"/>
  </p:handoutMasterIdLst>
  <p:sldIdLst>
    <p:sldId id="349" r:id="rId4"/>
    <p:sldId id="257" r:id="rId5"/>
    <p:sldId id="340" r:id="rId6"/>
    <p:sldId id="338" r:id="rId7"/>
    <p:sldId id="350" r:id="rId8"/>
    <p:sldId id="392" r:id="rId9"/>
    <p:sldId id="341" r:id="rId10"/>
    <p:sldId id="393" r:id="rId11"/>
    <p:sldId id="394" r:id="rId12"/>
    <p:sldId id="395" r:id="rId13"/>
    <p:sldId id="380" r:id="rId14"/>
    <p:sldId id="396" r:id="rId15"/>
    <p:sldId id="397" r:id="rId16"/>
    <p:sldId id="382" r:id="rId17"/>
    <p:sldId id="398" r:id="rId18"/>
    <p:sldId id="383" r:id="rId19"/>
    <p:sldId id="325" r:id="rId20"/>
    <p:sldId id="33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sun Owo-Odusi" initials="MOO" lastIdx="2" clrIdx="0">
    <p:extLst>
      <p:ext uri="{19B8F6BF-5375-455C-9EA6-DF929625EA0E}">
        <p15:presenceInfo xmlns:p15="http://schemas.microsoft.com/office/powerpoint/2012/main" userId="132ab291d6ffe0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008000"/>
    <a:srgbClr val="99CCFF"/>
    <a:srgbClr val="009900"/>
    <a:srgbClr val="FF9966"/>
    <a:srgbClr val="A8D08D"/>
    <a:srgbClr val="B9866D"/>
    <a:srgbClr val="FF9933"/>
    <a:srgbClr val="FF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5" autoAdjust="0"/>
    <p:restoredTop sz="94660"/>
  </p:normalViewPr>
  <p:slideViewPr>
    <p:cSldViewPr snapToGrid="0">
      <p:cViewPr varScale="1">
        <p:scale>
          <a:sx n="71" d="100"/>
          <a:sy n="71" d="100"/>
        </p:scale>
        <p:origin x="8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2F5646-780C-4572-91E1-07D6D47E70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B1060-3CC8-4728-9A02-02C60598CE1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66B0A-2C4A-40E0-9839-66F2AF5D4DAB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3F96DC-687C-492A-9635-527E1C92964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C09CEA-8FBD-4256-B123-8D53856D78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87459-677F-4084-883B-54FF81C1B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4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9B004-C3C7-44B7-9AA1-EFA6ECE42E4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63B065-96D6-4BDD-8B3F-B50E1730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29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0284756-1F2E-4849-A7F9-304885DE3E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455E8-87CD-4AF6-BE86-D6BCE5875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D0E-77CB-44CA-AE5E-090D113441FA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B381-D419-4703-B982-A8A35ABB6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F560A-374D-43C5-9C16-A3B33095B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6CD8B90-2FF4-40A7-A6D5-8974860389C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600202"/>
            <a:ext cx="12192000" cy="176213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txBody>
          <a:bodyPr/>
          <a:lstStyle/>
          <a:p>
            <a:pPr marL="115888" marR="0" lvl="0" indent="-115888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AEC8AB-4678-461A-8C6A-3A7D43AE72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97" y="94554"/>
            <a:ext cx="1162612" cy="1091167"/>
          </a:xfrm>
          <a:prstGeom prst="rect">
            <a:avLst/>
          </a:prstGeom>
        </p:spPr>
      </p:pic>
      <p:pic>
        <p:nvPicPr>
          <p:cNvPr id="10" name="image1.png">
            <a:extLst>
              <a:ext uri="{FF2B5EF4-FFF2-40B4-BE49-F238E27FC236}">
                <a16:creationId xmlns:a16="http://schemas.microsoft.com/office/drawing/2014/main" id="{18C47FCC-C357-4EFD-806E-9291B96D37D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1" t="14429" r="7959" b="14429"/>
          <a:stretch>
            <a:fillRect/>
          </a:stretch>
        </p:blipFill>
        <p:spPr bwMode="auto">
          <a:xfrm>
            <a:off x="10705954" y="78965"/>
            <a:ext cx="1345598" cy="1122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72C16E0-2CE2-4283-AF8F-47404976D9BE}"/>
              </a:ext>
            </a:extLst>
          </p:cNvPr>
          <p:cNvSpPr txBox="1"/>
          <p:nvPr userDrawn="1"/>
        </p:nvSpPr>
        <p:spPr>
          <a:xfrm>
            <a:off x="1510883" y="276127"/>
            <a:ext cx="9125796" cy="728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7000"/>
              </a:lnSpc>
            </a:pPr>
            <a:r>
              <a:rPr lang="en-US" altLang="en-US" sz="2000" b="1" dirty="0">
                <a:latin typeface="Georgia" panose="02040502050405020303" pitchFamily="18" charset="0"/>
                <a:cs typeface="Arial" panose="020B0604020202020204" pitchFamily="34" charset="0"/>
              </a:rPr>
              <a:t>OGUN STATE ECONOMIC TRANSFORMATION PROJECT</a:t>
            </a:r>
            <a:endParaRPr lang="en-US" altLang="en-US" sz="16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7000"/>
              </a:lnSpc>
            </a:pPr>
            <a:r>
              <a:rPr lang="en-US" altLang="en-US" sz="1600" i="1" dirty="0">
                <a:latin typeface="Georgia" panose="02040502050405020303" pitchFamily="18" charset="0"/>
                <a:cs typeface="Arial" panose="020B0604020202020204" pitchFamily="34" charset="0"/>
              </a:rPr>
              <a:t>(World Bank Funded)</a:t>
            </a:r>
            <a:r>
              <a:rPr lang="en-US" altLang="en-US" sz="2000" dirty="0">
                <a:latin typeface="Georgia" panose="02040502050405020303" pitchFamily="18" charset="0"/>
                <a:cs typeface="Calibri" panose="020F0502020204030204" pitchFamily="34" charset="0"/>
              </a:rPr>
              <a:t> </a:t>
            </a:r>
            <a:endParaRPr lang="en-US" altLang="en-US" sz="1600" dirty="0">
              <a:latin typeface="Georgia" panose="02040502050405020303" pitchFamily="18" charset="0"/>
              <a:cs typeface="Calibri" panose="020F0502020204030204" pitchFamily="34" charset="0"/>
            </a:endParaRPr>
          </a:p>
        </p:txBody>
      </p:sp>
      <p:sp>
        <p:nvSpPr>
          <p:cNvPr id="13" name="bg object 16">
            <a:extLst>
              <a:ext uri="{FF2B5EF4-FFF2-40B4-BE49-F238E27FC236}">
                <a16:creationId xmlns:a16="http://schemas.microsoft.com/office/drawing/2014/main" id="{22B1EC39-903F-47F5-AACC-4D2E9835B761}"/>
              </a:ext>
            </a:extLst>
          </p:cNvPr>
          <p:cNvSpPr/>
          <p:nvPr userDrawn="1"/>
        </p:nvSpPr>
        <p:spPr>
          <a:xfrm>
            <a:off x="1" y="2776414"/>
            <a:ext cx="12192000" cy="40815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87852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8539B-5688-4A6C-BE8D-0F88F0CA2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65140C-AA12-4A85-AFB0-5FDB896A3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CE581-3E5F-4FEA-9D68-184B8442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CF29-8AE8-4416-AB81-4D1AF4988EFB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090A6-5B05-4886-9924-C0F067EB0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260EE-B397-4001-86F1-37E40413A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6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164CB5-6D9B-497D-9419-2F20537407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6A8E05-F486-4542-91CE-E67813862E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EE6BE-3551-4631-8277-1E73AA49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6A4E6-C6B7-4A78-A4D0-0503F5A93127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A3AEB-467A-427C-B172-64944D393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73DD6-820B-4E20-8032-17F2D4046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275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EE36A-2317-AF30-8409-92B281F97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4A17B8-C62A-6943-71C2-DA1B21243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C3A61-536B-6E3E-0295-5406E831B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C7FF-4D4E-4C48-8702-D9EBB7E5FABD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FC25C-CF2D-3FF5-C6FF-BEEA7CB35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07769-9579-6134-10EF-BC1474570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0B69-CCFD-453A-853A-CD79570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38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39C2-4757-1DE2-25F7-EDC0B290C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0FC3A-242E-CAF5-DA00-9C05D84CD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81119-5D4D-9004-1548-5162CB65B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C7FF-4D4E-4C48-8702-D9EBB7E5FABD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B18B4-A23F-9305-EFC5-8C5E8DC16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C78B6-1493-0E7C-E448-C087213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0B69-CCFD-453A-853A-CD79570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2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FB15F-A583-4AD6-659A-0EB5E93A2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790E5-85B3-E8ED-5B5A-899EE2C65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84A93-FA4F-EC58-26C5-525C7F71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C7FF-4D4E-4C48-8702-D9EBB7E5FABD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17C0F-E9C3-E390-DD2C-6F8C5E62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157EC-2E1A-1C71-C191-EF65E09B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0B69-CCFD-453A-853A-CD79570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613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AEDE2-E92D-193E-6408-5F02B227E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51C2E-5EF3-13A5-D395-BD547FBAE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CEC336-45DE-2FDB-F139-ACBEAB4AD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5FED2C-130A-F41B-6061-7F0020EA7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C7FF-4D4E-4C48-8702-D9EBB7E5FABD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8B75B-291F-FADF-8B65-96BC7DA6B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33C8E-A0DB-7D80-B6C9-9048CA36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0B69-CCFD-453A-853A-CD79570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45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00652-441F-9D65-AF49-77C62DAD3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BB296-128C-7DA9-04A6-60F57E8E4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A94562-13AB-0EEF-99DE-BDCC24BF0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2982E9-28AE-FDEE-5EC7-B99C3D37C3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7AC93D-847F-7883-B554-415B455A0C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5AE5BE-4E8B-86EF-42CF-82E1AA968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C7FF-4D4E-4C48-8702-D9EBB7E5FABD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B96C45-3B3A-19C6-9239-799B3EA41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2DC741-492A-01FD-3BB5-58D48FF53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0B69-CCFD-453A-853A-CD79570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05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0A530-3257-720A-940C-118BA751E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C3044-2E0D-7E95-BF50-0EA940B8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C7FF-4D4E-4C48-8702-D9EBB7E5FABD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E6D604-8373-2C08-18EF-1D43FDC2C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DFEACC-16CC-A01A-83DE-F30B1DCDA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0B69-CCFD-453A-853A-CD79570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93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 Frame 6">
            <a:extLst>
              <a:ext uri="{FF2B5EF4-FFF2-40B4-BE49-F238E27FC236}">
                <a16:creationId xmlns:a16="http://schemas.microsoft.com/office/drawing/2014/main" id="{DB81EB34-0B1A-B73C-1E58-ECF35B8E0255}"/>
              </a:ext>
            </a:extLst>
          </p:cNvPr>
          <p:cNvSpPr/>
          <p:nvPr userDrawn="1"/>
        </p:nvSpPr>
        <p:spPr>
          <a:xfrm rot="5400000" flipH="1">
            <a:off x="6088518" y="743894"/>
            <a:ext cx="6803164" cy="5425047"/>
          </a:xfrm>
          <a:prstGeom prst="halfFram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image1.png">
            <a:extLst>
              <a:ext uri="{FF2B5EF4-FFF2-40B4-BE49-F238E27FC236}">
                <a16:creationId xmlns:a16="http://schemas.microsoft.com/office/drawing/2014/main" id="{0AFB9F95-1B3F-47FF-BC46-41A3352663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1" t="14429" r="7959" b="14429"/>
          <a:stretch>
            <a:fillRect/>
          </a:stretch>
        </p:blipFill>
        <p:spPr bwMode="auto">
          <a:xfrm>
            <a:off x="10519761" y="5523591"/>
            <a:ext cx="1581084" cy="1318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CF1DA0C-4791-471C-77C8-03040F3A8630}"/>
              </a:ext>
            </a:extLst>
          </p:cNvPr>
          <p:cNvSpPr/>
          <p:nvPr userDrawn="1"/>
        </p:nvSpPr>
        <p:spPr>
          <a:xfrm>
            <a:off x="10393086" y="-6036"/>
            <a:ext cx="1787236" cy="3339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B026F0-7063-4688-2889-7346A27617B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90691" y="112922"/>
            <a:ext cx="1639225" cy="1539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829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F2346-DF58-4284-6ACA-2796778E4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E6BF9-E25A-D1EA-54A0-E0F202F4C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EA96B-DFDD-1E5C-7AF5-4F64570E1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56CE62-A4F5-ACE4-E5C7-E683FDC14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C7FF-4D4E-4C48-8702-D9EBB7E5FABD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3B029-16E3-BDEB-0CDD-E3A213B8B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FBF876-0056-1EEB-B1C8-87215E27B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0B69-CCFD-453A-853A-CD79570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4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FF70B-A245-4118-AB11-8D3E87276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321"/>
            <a:ext cx="10069286" cy="911225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4A243-D948-43D4-AD0A-74C6422EC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9731"/>
            <a:ext cx="10515600" cy="4603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8F830-8E9E-446E-8580-6D001BD43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3692-F934-4A56-9F07-3C1B111219CD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10E96-539B-4953-A056-46E399542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52802" y="291744"/>
            <a:ext cx="897281" cy="365125"/>
          </a:xfrm>
        </p:spPr>
        <p:txBody>
          <a:bodyPr/>
          <a:lstStyle>
            <a:lvl1pPr algn="ctr">
              <a:defRPr sz="2000"/>
            </a:lvl1pPr>
          </a:lstStyle>
          <a:p>
            <a:fld id="{53CF6D8B-4226-4D16-AD6F-0888D982052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80C559C0-699D-4A2C-AFFF-93FC394443B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066884"/>
            <a:ext cx="12192000" cy="125493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txBody>
          <a:bodyPr/>
          <a:lstStyle/>
          <a:p>
            <a:pPr marL="115888" marR="0" lvl="0" indent="-115888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3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itchFamily="34" charset="0"/>
              <a:ea typeface="MS PGothic" pitchFamily="34" charset="-128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056E43-5170-428E-988A-FBAD6F680F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5" y="6106165"/>
            <a:ext cx="810046" cy="760267"/>
          </a:xfrm>
          <a:prstGeom prst="rect">
            <a:avLst/>
          </a:prstGeom>
        </p:spPr>
      </p:pic>
      <p:pic>
        <p:nvPicPr>
          <p:cNvPr id="12" name="image1.png">
            <a:extLst>
              <a:ext uri="{FF2B5EF4-FFF2-40B4-BE49-F238E27FC236}">
                <a16:creationId xmlns:a16="http://schemas.microsoft.com/office/drawing/2014/main" id="{F04EECDC-7464-4EA3-BB5A-037E3BF5DF0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1" t="14429" r="7959" b="14429"/>
          <a:stretch>
            <a:fillRect/>
          </a:stretch>
        </p:blipFill>
        <p:spPr bwMode="auto">
          <a:xfrm>
            <a:off x="11216970" y="6058492"/>
            <a:ext cx="940203" cy="784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9935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9B8B3-1291-6766-F026-0207D0D66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238C4D-BA5E-6C14-434C-9E04EA6189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C2A23E-6E24-43B5-55A8-1640AEFBDE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47733-30DB-C7D2-A4B2-632AF1EC7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C7FF-4D4E-4C48-8702-D9EBB7E5FABD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0620EF-AB79-2628-AE12-00D5BE428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E18459-0A2F-322C-AB1D-C366B201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0B69-CCFD-453A-853A-CD79570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19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E3C94-2857-6256-C21D-3F567763C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0D8CDA-CF9B-0968-302E-9D9F6EEB7F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B6490-2317-BD8F-8880-77CB2F5D6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C7FF-4D4E-4C48-8702-D9EBB7E5FABD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5504D-753B-7B55-7869-2DD4D5B65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F3C19-FADD-68BE-B1C5-33ADA1ABA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0B69-CCFD-453A-853A-CD79570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33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99DB78-7E64-7045-A2C7-F04A732978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804C42-879A-04F7-F9F9-3D211A3DA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441D1-626A-58F9-DB72-562310C37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C7FF-4D4E-4C48-8702-D9EBB7E5FABD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1482A-716A-375D-8CCA-70F61441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1AA1E-DC8F-0AD0-A52D-CA0122500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0B69-CCFD-453A-853A-CD79570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989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5D0E-77CB-44CA-AE5E-090D113441FA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2600202"/>
            <a:ext cx="12192000" cy="176213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txBody>
          <a:bodyPr/>
          <a:lstStyle/>
          <a:p>
            <a:pPr marL="116205" marR="0" lvl="0" indent="-116205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Char char="•"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97" y="94554"/>
            <a:ext cx="1162612" cy="1091167"/>
          </a:xfrm>
          <a:prstGeom prst="rect">
            <a:avLst/>
          </a:prstGeom>
        </p:spPr>
      </p:pic>
      <p:pic>
        <p:nvPicPr>
          <p:cNvPr id="10" name="image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1" t="14429" r="7959" b="14429"/>
          <a:stretch>
            <a:fillRect/>
          </a:stretch>
        </p:blipFill>
        <p:spPr bwMode="auto">
          <a:xfrm>
            <a:off x="10705954" y="78965"/>
            <a:ext cx="1345598" cy="1122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1510883" y="276127"/>
            <a:ext cx="9125796" cy="728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7000"/>
              </a:lnSpc>
            </a:pPr>
            <a:r>
              <a:rPr lang="en-US" altLang="en-US" sz="2000" b="1" dirty="0">
                <a:latin typeface="Georgia" panose="02040502050405020303" pitchFamily="18" charset="0"/>
                <a:cs typeface="Arial" panose="020B0604020202020204" pitchFamily="34" charset="0"/>
              </a:rPr>
              <a:t>OGUN STATE ECONOMIC TRANSFORMATION PROJECT</a:t>
            </a:r>
            <a:endParaRPr lang="en-US" altLang="en-US" sz="16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7000"/>
              </a:lnSpc>
            </a:pPr>
            <a:r>
              <a:rPr lang="en-US" altLang="en-US" sz="1600" i="1" dirty="0">
                <a:latin typeface="Georgia" panose="02040502050405020303" pitchFamily="18" charset="0"/>
                <a:cs typeface="Arial" panose="020B0604020202020204" pitchFamily="34" charset="0"/>
              </a:rPr>
              <a:t>(World Bank Funded)</a:t>
            </a:r>
            <a:r>
              <a:rPr lang="en-US" altLang="en-US" sz="2000" dirty="0">
                <a:latin typeface="Georgia" panose="02040502050405020303" pitchFamily="18" charset="0"/>
                <a:cs typeface="Calibri" panose="020F0502020204030204" pitchFamily="34" charset="0"/>
              </a:rPr>
              <a:t> </a:t>
            </a:r>
            <a:endParaRPr lang="en-US" altLang="en-US" sz="1600" dirty="0">
              <a:latin typeface="Georgia" panose="02040502050405020303" pitchFamily="18" charset="0"/>
              <a:cs typeface="Calibri" panose="020F0502020204030204" pitchFamily="34" charset="0"/>
            </a:endParaRPr>
          </a:p>
        </p:txBody>
      </p:sp>
      <p:sp>
        <p:nvSpPr>
          <p:cNvPr id="13" name="bg object 16"/>
          <p:cNvSpPr/>
          <p:nvPr userDrawn="1"/>
        </p:nvSpPr>
        <p:spPr>
          <a:xfrm>
            <a:off x="1" y="2776414"/>
            <a:ext cx="12192000" cy="40815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282992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321"/>
            <a:ext cx="10069286" cy="911225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9731"/>
            <a:ext cx="10515600" cy="4603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3692-F934-4A56-9F07-3C1B111219CD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52802" y="291744"/>
            <a:ext cx="897281" cy="365125"/>
          </a:xfrm>
        </p:spPr>
        <p:txBody>
          <a:bodyPr/>
          <a:lstStyle>
            <a:lvl1pPr algn="ctr">
              <a:defRPr sz="2000"/>
            </a:lvl1pPr>
          </a:lstStyle>
          <a:p>
            <a:fld id="{53CF6D8B-4226-4D16-AD6F-0888D982052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0" y="1066884"/>
            <a:ext cx="12192000" cy="125493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txBody>
          <a:bodyPr/>
          <a:lstStyle/>
          <a:p>
            <a:pPr marL="116205" marR="0" lvl="0" indent="-116205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13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5" y="6106165"/>
            <a:ext cx="810046" cy="760267"/>
          </a:xfrm>
          <a:prstGeom prst="rect">
            <a:avLst/>
          </a:prstGeom>
        </p:spPr>
      </p:pic>
      <p:pic>
        <p:nvPicPr>
          <p:cNvPr id="12" name="image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1" t="14429" r="7959" b="14429"/>
          <a:stretch>
            <a:fillRect/>
          </a:stretch>
        </p:blipFill>
        <p:spPr bwMode="auto">
          <a:xfrm>
            <a:off x="11216970" y="6058492"/>
            <a:ext cx="940203" cy="784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30502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335" y="2111988"/>
            <a:ext cx="10114113" cy="2156409"/>
          </a:xfrm>
        </p:spPr>
        <p:txBody>
          <a:bodyPr anchor="b">
            <a:normAutofit/>
          </a:bodyPr>
          <a:lstStyle>
            <a:lvl1pPr algn="ctr">
              <a:defRPr sz="6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E824-C28B-4675-B20B-B684FC7F930C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 bwMode="auto">
          <a:xfrm rot="16200000" flipV="1">
            <a:off x="95559" y="4000498"/>
            <a:ext cx="2761944" cy="2953061"/>
            <a:chOff x="0" y="12289"/>
            <a:chExt cx="3550" cy="3551"/>
          </a:xfrm>
        </p:grpSpPr>
        <p:sp>
          <p:nvSpPr>
            <p:cNvPr id="8" name="Freeform 37"/>
            <p:cNvSpPr/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  <p:sp>
          <p:nvSpPr>
            <p:cNvPr id="9" name="Freeform 38"/>
            <p:cNvSpPr/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  <p:sp>
          <p:nvSpPr>
            <p:cNvPr id="10" name="Freeform 39"/>
            <p:cNvSpPr/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</p:grpSp>
      <p:grpSp>
        <p:nvGrpSpPr>
          <p:cNvPr id="11" name="Group 10"/>
          <p:cNvGrpSpPr/>
          <p:nvPr userDrawn="1"/>
        </p:nvGrpSpPr>
        <p:grpSpPr bwMode="auto">
          <a:xfrm rot="10800000">
            <a:off x="8848320" y="0"/>
            <a:ext cx="3318280" cy="3103527"/>
            <a:chOff x="0" y="12289"/>
            <a:chExt cx="3550" cy="3551"/>
          </a:xfrm>
        </p:grpSpPr>
        <p:sp>
          <p:nvSpPr>
            <p:cNvPr id="12" name="Freeform 15"/>
            <p:cNvSpPr/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  <p:sp>
          <p:nvSpPr>
            <p:cNvPr id="13" name="Freeform 16"/>
            <p:cNvSpPr/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00B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</p:grp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39312"/>
            <a:ext cx="794396" cy="745579"/>
          </a:xfrm>
          <a:prstGeom prst="rect">
            <a:avLst/>
          </a:prstGeom>
        </p:spPr>
      </p:pic>
      <p:pic>
        <p:nvPicPr>
          <p:cNvPr id="16" name="image1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1" t="14429" r="7959" b="14429"/>
          <a:stretch>
            <a:fillRect/>
          </a:stretch>
        </p:blipFill>
        <p:spPr bwMode="auto">
          <a:xfrm>
            <a:off x="11225665" y="3090410"/>
            <a:ext cx="771363" cy="643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97258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A698-D1DF-4B75-9B5F-9662B8921BA4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587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04B5-F3A8-4970-9448-D9AE1978AE7D}" type="datetime1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0126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g object 16"/>
          <p:cNvSpPr/>
          <p:nvPr userDrawn="1"/>
        </p:nvSpPr>
        <p:spPr>
          <a:xfrm>
            <a:off x="5566610" y="0"/>
            <a:ext cx="6625389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769E0-93FB-480E-9CF9-27DF7813C26B}" type="datetime1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9924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fld id="{D7EBD709-4538-4BCF-8A78-FAEC3C126DAE}" type="datetime1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80419" y="6356350"/>
            <a:ext cx="2743200" cy="365125"/>
          </a:xfr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bg object 1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Rectangle 15"/>
          <p:cNvSpPr/>
          <p:nvPr userDrawn="1"/>
        </p:nvSpPr>
        <p:spPr>
          <a:xfrm>
            <a:off x="0" y="1835194"/>
            <a:ext cx="12192000" cy="33207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bg object 18"/>
          <p:cNvSpPr/>
          <p:nvPr userDrawn="1"/>
        </p:nvSpPr>
        <p:spPr>
          <a:xfrm>
            <a:off x="1382417" y="2437242"/>
            <a:ext cx="2501138" cy="23469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5" name="image1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1" t="14429" r="7959" b="14429"/>
          <a:stretch>
            <a:fillRect/>
          </a:stretch>
        </p:blipFill>
        <p:spPr bwMode="auto">
          <a:xfrm>
            <a:off x="8153400" y="2342962"/>
            <a:ext cx="2604138" cy="21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086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6CC4B-6D9B-46B5-A229-E0BFEDCE9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335" y="2111988"/>
            <a:ext cx="10114113" cy="2156409"/>
          </a:xfrm>
        </p:spPr>
        <p:txBody>
          <a:bodyPr anchor="b">
            <a:normAutofit/>
          </a:bodyPr>
          <a:lstStyle>
            <a:lvl1pPr algn="ctr">
              <a:defRPr sz="6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6652A-E311-41FE-9F3C-49DAF48C1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E824-C28B-4675-B20B-B684FC7F930C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D189F-02B9-4B2E-8071-977DE73F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85ED8-3DDD-4D6C-9036-64493BDE0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3CF6D8B-4226-4D16-AD6F-0888D982052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1BE97A4-C5F4-4956-8BD0-5A3AEBC8163B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95559" y="4000498"/>
            <a:ext cx="2761944" cy="2953061"/>
            <a:chOff x="0" y="12289"/>
            <a:chExt cx="3550" cy="3551"/>
          </a:xfrm>
        </p:grpSpPr>
        <p:sp>
          <p:nvSpPr>
            <p:cNvPr id="8" name="Freeform 37">
              <a:extLst>
                <a:ext uri="{FF2B5EF4-FFF2-40B4-BE49-F238E27FC236}">
                  <a16:creationId xmlns:a16="http://schemas.microsoft.com/office/drawing/2014/main" id="{D8BBAA38-7B19-42E0-905C-8A4E28A22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  <p:sp>
          <p:nvSpPr>
            <p:cNvPr id="9" name="Freeform 38">
              <a:extLst>
                <a:ext uri="{FF2B5EF4-FFF2-40B4-BE49-F238E27FC236}">
                  <a16:creationId xmlns:a16="http://schemas.microsoft.com/office/drawing/2014/main" id="{ECA67351-4D5D-44F5-915F-B1C33A6FD82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  <p:sp>
          <p:nvSpPr>
            <p:cNvPr id="10" name="Freeform 39">
              <a:extLst>
                <a:ext uri="{FF2B5EF4-FFF2-40B4-BE49-F238E27FC236}">
                  <a16:creationId xmlns:a16="http://schemas.microsoft.com/office/drawing/2014/main" id="{8DCBC818-40DE-452B-96A4-D13B3D4455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01D3D14-F04D-423A-9269-5CDC459EE94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48320" y="0"/>
            <a:ext cx="3318280" cy="3103527"/>
            <a:chOff x="0" y="12289"/>
            <a:chExt cx="3550" cy="3551"/>
          </a:xfrm>
        </p:grpSpPr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6B6A76CE-AB05-4EE0-92F4-C1F8A05537A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F5C94CE7-D824-47AD-8561-3424A24C7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E51D61EB-16C6-44EB-9ECE-65FCABF9CF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00B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80" dirty="0"/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5F85BD7C-0555-46EE-AE0F-9941DA2942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39312"/>
            <a:ext cx="794396" cy="745579"/>
          </a:xfrm>
          <a:prstGeom prst="rect">
            <a:avLst/>
          </a:prstGeom>
        </p:spPr>
      </p:pic>
      <p:pic>
        <p:nvPicPr>
          <p:cNvPr id="16" name="image1.png">
            <a:extLst>
              <a:ext uri="{FF2B5EF4-FFF2-40B4-BE49-F238E27FC236}">
                <a16:creationId xmlns:a16="http://schemas.microsoft.com/office/drawing/2014/main" id="{C712B66C-FAFA-40E4-8937-AD75A7589D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1" t="14429" r="7959" b="14429"/>
          <a:stretch>
            <a:fillRect/>
          </a:stretch>
        </p:blipFill>
        <p:spPr bwMode="auto">
          <a:xfrm>
            <a:off x="11225665" y="3090410"/>
            <a:ext cx="771363" cy="643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09984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DA16-26F2-4642-80D2-B047CE50AD6D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7228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ACC4-6FC5-4F80-9A96-66C95F94F2D5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730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CF29-8AE8-4416-AB81-4D1AF4988EFB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594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6A4E6-C6B7-4A78-A4D0-0503F5A93127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11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8BF1F-8896-4A76-A826-6258E1410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33CB5-58EE-46E5-818D-D0CB92C6D5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3F2EF-7782-4E95-8FDD-3A86361E7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5CA51-CBC8-41AF-9A99-806118EC6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A698-D1DF-4B75-9B5F-9662B8921BA4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9D37C-8514-49E0-9DC6-D2A5BCC05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F47DC-9D01-492A-BC0E-6B1CFF4CA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2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90441-C2EC-42AB-8D00-8099D4B85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C511F-548F-4DC1-9091-AFD8B04F2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B63FF7-B431-4091-8EBB-062AEE793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32DF31-74EE-48C6-A946-331A2D3FF0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2A9AEE-AD36-4E41-90AB-43D08C04F9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8376B0-9C86-4938-9F13-20ABD50A0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04B5-F3A8-4970-9448-D9AE1978AE7D}" type="datetime1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621C1C-8A5F-42DB-8D15-BDC528D89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2E11CD-6825-4D55-B726-D03A44E66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2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g object 16">
            <a:extLst>
              <a:ext uri="{FF2B5EF4-FFF2-40B4-BE49-F238E27FC236}">
                <a16:creationId xmlns:a16="http://schemas.microsoft.com/office/drawing/2014/main" id="{F6FCFB73-F6B2-4E0C-AA18-A8D76B7A5237}"/>
              </a:ext>
            </a:extLst>
          </p:cNvPr>
          <p:cNvSpPr/>
          <p:nvPr userDrawn="1"/>
        </p:nvSpPr>
        <p:spPr>
          <a:xfrm>
            <a:off x="5566610" y="0"/>
            <a:ext cx="6625389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FE6CEC-7D1C-43B1-8FEC-9401EDEE5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BAF794-4742-48CF-BE7F-4D97A74D2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769E0-93FB-480E-9CF9-27DF7813C26B}" type="datetime1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9FD261-517B-4DD1-A440-7F7774C21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001B5C-2BEF-4BD7-A60C-5D7D38B51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CF6D8B-4226-4D16-AD6F-0888D9820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6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3DBDA8-5286-4150-B744-B94C5A39B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fld id="{D7EBD709-4538-4BCF-8A78-FAEC3C126DAE}" type="datetime1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B4E921-9845-4345-9457-91BE3033F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1A955-FCB0-4CD1-8A40-76561A757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80419" y="6356350"/>
            <a:ext cx="2743200" cy="365125"/>
          </a:xfr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fld id="{53CF6D8B-4226-4D16-AD6F-0888D98205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bg object 16">
            <a:extLst>
              <a:ext uri="{FF2B5EF4-FFF2-40B4-BE49-F238E27FC236}">
                <a16:creationId xmlns:a16="http://schemas.microsoft.com/office/drawing/2014/main" id="{7378834A-7C14-4E1C-9D8E-CBBABDAB89F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721321-8D2E-45F8-958E-4BE9D450FA53}"/>
              </a:ext>
            </a:extLst>
          </p:cNvPr>
          <p:cNvSpPr/>
          <p:nvPr userDrawn="1"/>
        </p:nvSpPr>
        <p:spPr>
          <a:xfrm>
            <a:off x="0" y="1835194"/>
            <a:ext cx="12192000" cy="33207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bg object 18">
            <a:extLst>
              <a:ext uri="{FF2B5EF4-FFF2-40B4-BE49-F238E27FC236}">
                <a16:creationId xmlns:a16="http://schemas.microsoft.com/office/drawing/2014/main" id="{9E799344-11B3-4362-8549-4B3F1419EF56}"/>
              </a:ext>
            </a:extLst>
          </p:cNvPr>
          <p:cNvSpPr/>
          <p:nvPr userDrawn="1"/>
        </p:nvSpPr>
        <p:spPr>
          <a:xfrm>
            <a:off x="1382417" y="2437242"/>
            <a:ext cx="2501138" cy="23469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5" name="image1.png">
            <a:extLst>
              <a:ext uri="{FF2B5EF4-FFF2-40B4-BE49-F238E27FC236}">
                <a16:creationId xmlns:a16="http://schemas.microsoft.com/office/drawing/2014/main" id="{264DFD77-3C47-43DB-920A-1F376339FA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1" t="14429" r="7959" b="14429"/>
          <a:stretch>
            <a:fillRect/>
          </a:stretch>
        </p:blipFill>
        <p:spPr bwMode="auto">
          <a:xfrm>
            <a:off x="8153400" y="2342962"/>
            <a:ext cx="2604138" cy="21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994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17DFF-FB49-42B9-ABA4-6F6744CB7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F15B4-26C8-4B79-8D39-EC470E938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61C086-D959-4054-B782-2FA984CBB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82D20-BE9E-4034-B219-746ADC0B8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DA16-26F2-4642-80D2-B047CE50AD6D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60F3AE-6FDE-43ED-8137-819D2FD85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455E76-CF7F-429D-9215-82E126944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38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59F81-11FF-405A-83E3-618FB5743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74D2BB-2D58-4F83-BADE-C5C24C9BD9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D685D1-8713-4C0A-A715-D553C920C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E0071-4E4C-4C26-BD01-8725EE51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ACC4-6FC5-4F80-9A96-66C95F94F2D5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23B7C8-45CA-4B4D-B5B6-D0A78EEFD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E109FD-6E8F-4B72-92D0-78103FC0C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6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BA9E94-3DBD-4491-822D-94D097038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464233-680E-4762-A62B-70C17D0C4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0406D-D37D-4704-B63E-8EC0EB1235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fld id="{1D4032F9-FDD1-4D91-BB6B-2606A94B1408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AD9A6-E905-4FCA-B64F-E27DC5C1A4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E0415-1218-4192-BDAC-876079F2A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fld id="{53CF6D8B-4226-4D16-AD6F-0888D9820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0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1C5FA9-F189-0772-7E1A-F6DB91EC9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46AECF-162E-D64D-24F9-D2127375C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8A745-C7A0-C08D-FA15-0057BA54C6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31C7FF-4D4E-4C48-8702-D9EBB7E5FABD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79411-9D50-388D-EFBA-BE7AEC4D4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BD54F-4781-C756-3B25-FD4A2C8AA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C30B69-CCFD-453A-853A-CD79570E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5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fld id="{1D4032F9-FDD1-4D91-BB6B-2606A94B1408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fld id="{53CF6D8B-4226-4D16-AD6F-0888D982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9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7813E6E-C790-3C12-5273-12D034BEA43B}"/>
              </a:ext>
            </a:extLst>
          </p:cNvPr>
          <p:cNvSpPr txBox="1"/>
          <p:nvPr/>
        </p:nvSpPr>
        <p:spPr>
          <a:xfrm>
            <a:off x="221679" y="109869"/>
            <a:ext cx="9615055" cy="855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Arial" panose="020B0604020202020204" pitchFamily="34" charset="0"/>
              </a:rPr>
              <a:t>OGUN STATE ECONOMIC TRANSFORMATION PROJECT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Arial" panose="020B0604020202020204" pitchFamily="34" charset="0"/>
              </a:rPr>
              <a:t>(World Bank Funded)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Calibri" panose="020F0502020204030204" pitchFamily="34" charset="0"/>
              </a:rPr>
              <a:t> 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0A09690-7988-93EE-28E2-777035496F7F}"/>
              </a:ext>
            </a:extLst>
          </p:cNvPr>
          <p:cNvSpPr txBox="1">
            <a:spLocks noChangeArrowheads="1"/>
          </p:cNvSpPr>
          <p:nvPr/>
        </p:nvSpPr>
        <p:spPr>
          <a:xfrm>
            <a:off x="506866" y="1186972"/>
            <a:ext cx="9044680" cy="15954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 Pro Black" panose="02040A02050405020203" pitchFamily="18" charset="0"/>
                <a:ea typeface="+mj-ea"/>
                <a:cs typeface="+mj-cs"/>
              </a:rPr>
              <a:t>IMPLEMENTATION SUPPORT MISSION (ISM 8)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 Pro Black" panose="02040A02050405020203" pitchFamily="18" charset="0"/>
                <a:ea typeface="+mj-ea"/>
                <a:cs typeface="+mj-cs"/>
              </a:rPr>
              <a:t>DEC 1 - 5, 2025</a:t>
            </a:r>
          </a:p>
        </p:txBody>
      </p:sp>
      <p:sp>
        <p:nvSpPr>
          <p:cNvPr id="4" name="Title 22">
            <a:extLst>
              <a:ext uri="{FF2B5EF4-FFF2-40B4-BE49-F238E27FC236}">
                <a16:creationId xmlns:a16="http://schemas.microsoft.com/office/drawing/2014/main" id="{132A4C17-F85E-CA01-F9EA-AD82FB3B772E}"/>
              </a:ext>
            </a:extLst>
          </p:cNvPr>
          <p:cNvSpPr txBox="1">
            <a:spLocks/>
          </p:cNvSpPr>
          <p:nvPr/>
        </p:nvSpPr>
        <p:spPr bwMode="auto">
          <a:xfrm>
            <a:off x="103795" y="2838607"/>
            <a:ext cx="10115969" cy="247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 sz="3600" b="1" cap="all" baseline="0">
                <a:solidFill>
                  <a:schemeClr val="bg1"/>
                </a:solidFill>
                <a:latin typeface="+mj-lt"/>
                <a:ea typeface="MS PGothic" pitchFamily="34" charset="-128"/>
                <a:cs typeface="ＭＳ Ｐゴシック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old" charset="0"/>
                <a:ea typeface="MS PGothic" pitchFamily="34" charset="-128"/>
                <a:cs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old" charset="0"/>
                <a:ea typeface="MS PGothic" pitchFamily="34" charset="-128"/>
                <a:cs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old" charset="0"/>
                <a:ea typeface="MS PGothic" pitchFamily="34" charset="-128"/>
                <a:cs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old" charset="0"/>
                <a:ea typeface="MS PGothic" pitchFamily="34" charset="-128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14C6D"/>
                </a:solidFill>
                <a:latin typeface="Trebuchet MS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14C6D"/>
                </a:solidFill>
                <a:latin typeface="Trebuchet MS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14C6D"/>
                </a:solidFill>
                <a:latin typeface="Trebuchet MS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14C6D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ts val="1200"/>
              </a:spcBef>
              <a:spcAft>
                <a:spcPts val="1800"/>
              </a:spcAft>
            </a:pPr>
            <a:r>
              <a:rPr lang="en-US" sz="4400" dirty="0">
                <a:solidFill>
                  <a:prstClr val="white"/>
                </a:solidFill>
                <a:latin typeface="Georgia" panose="02040502050405020303" pitchFamily="18" charset="0"/>
              </a:rPr>
              <a:t>Monitoring and evaluation unit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4400" b="0" u="sng" cap="none" dirty="0">
                <a:solidFill>
                  <a:prstClr val="white"/>
                </a:solidFill>
                <a:latin typeface="Georgia" panose="02040502050405020303" pitchFamily="18" charset="0"/>
                <a:cs typeface="+mn-cs"/>
              </a:rPr>
              <a:t>Implementation Completion Status</a:t>
            </a:r>
          </a:p>
          <a:p>
            <a:pPr algn="ctr">
              <a:spcBef>
                <a:spcPts val="1200"/>
              </a:spcBef>
              <a:spcAft>
                <a:spcPts val="1800"/>
              </a:spcAft>
            </a:pPr>
            <a:endParaRPr lang="en-US" sz="4400" kern="0" cap="none" dirty="0">
              <a:solidFill>
                <a:prstClr val="white"/>
              </a:solidFill>
              <a:latin typeface="Georgia" panose="02040502050405020303" pitchFamily="18" charset="0"/>
              <a:cs typeface="Aharoni" pitchFamily="2" charset="-79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A54022A-FEAE-D649-D742-CDA9C91D1A55}"/>
              </a:ext>
            </a:extLst>
          </p:cNvPr>
          <p:cNvSpPr txBox="1">
            <a:spLocks noChangeArrowheads="1"/>
          </p:cNvSpPr>
          <p:nvPr/>
        </p:nvSpPr>
        <p:spPr>
          <a:xfrm>
            <a:off x="1804129" y="5676542"/>
            <a:ext cx="5374390" cy="8141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en-US" altLang="en-US" sz="3600" dirty="0">
                <a:solidFill>
                  <a:sysClr val="window" lastClr="FFFFFF"/>
                </a:solidFill>
              </a:rPr>
              <a:t>DR. ABIODUN ADEEKO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M&amp;E Senior Specialist</a:t>
            </a:r>
          </a:p>
        </p:txBody>
      </p:sp>
    </p:spTree>
    <p:extLst>
      <p:ext uri="{BB962C8B-B14F-4D97-AF65-F5344CB8AC3E}">
        <p14:creationId xmlns:p14="http://schemas.microsoft.com/office/powerpoint/2010/main" val="92429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4255860"/>
              </p:ext>
            </p:extLst>
          </p:nvPr>
        </p:nvGraphicFramePr>
        <p:xfrm>
          <a:off x="183692" y="1202968"/>
          <a:ext cx="11775762" cy="53677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71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4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0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1705">
                  <a:extLst>
                    <a:ext uri="{9D8B030D-6E8A-4147-A177-3AD203B41FA5}">
                      <a16:colId xmlns:a16="http://schemas.microsoft.com/office/drawing/2014/main" val="3812271977"/>
                    </a:ext>
                  </a:extLst>
                </a:gridCol>
                <a:gridCol w="16369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5575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S/N</a:t>
                      </a:r>
                      <a:endParaRPr lang="en-US" sz="18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INDICATOR NAME</a:t>
                      </a:r>
                      <a:endParaRPr lang="en-US" sz="18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</a:t>
                      </a:r>
                      <a:endParaRPr lang="en-US" sz="18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CURRENT STATUS</a:t>
                      </a:r>
                      <a:endParaRPr lang="en-US" sz="18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END TARGET</a:t>
                      </a:r>
                      <a:endParaRPr lang="en-US" sz="18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8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kern="1200" dirty="0">
                          <a:effectLst/>
                          <a:latin typeface="Georgia" panose="02040502050405020303" pitchFamily="18" charset="0"/>
                        </a:rPr>
                        <a:t>Sub-Component 1.2 &amp; 2.2: Strengthening Agric-Food Value Chains</a:t>
                      </a:r>
                      <a:endParaRPr lang="en-US" sz="1800" b="1" dirty="0">
                        <a:latin typeface="Georgia" panose="02040502050405020303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22" marR="44522" marT="6184" marB="0" anchor="ctr"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 marL="44522" marR="44522" marT="618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6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Completion of the adoption process of the FRILIA Principles through Law</a:t>
                      </a:r>
                      <a:endParaRPr lang="en-GB" sz="18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18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solidFill>
                            <a:srgbClr val="FF6699"/>
                          </a:solidFill>
                          <a:effectLst/>
                          <a:latin typeface="Georgia" panose="02040502050405020303" pitchFamily="18" charset="0"/>
                        </a:rPr>
                        <a:t>FRILIA Law approved by Exco and awaits House of Assembly ratification</a:t>
                      </a:r>
                      <a:endParaRPr lang="en-GB" sz="1800" b="1" dirty="0">
                        <a:solidFill>
                          <a:srgbClr val="FF6699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solidFill>
                            <a:srgbClr val="FF6699"/>
                          </a:solidFill>
                          <a:effectLst/>
                          <a:latin typeface="Georgia" panose="02040502050405020303" pitchFamily="18" charset="0"/>
                        </a:rPr>
                        <a:t>FRILIA Law Passed</a:t>
                      </a:r>
                      <a:endParaRPr lang="en-GB" sz="1800" b="1" dirty="0">
                        <a:solidFill>
                          <a:srgbClr val="FF6699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Completion of FRILIA Implementation pilot (Number)</a:t>
                      </a:r>
                      <a:endParaRPr lang="en-GB" sz="18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18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1 piloted</a:t>
                      </a:r>
                      <a:endParaRPr lang="en-GB" sz="18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dirty="0">
                          <a:effectLst/>
                          <a:latin typeface="Georgia" panose="02040502050405020303" pitchFamily="18" charset="0"/>
                        </a:rPr>
                        <a:t>2.00</a:t>
                      </a:r>
                      <a:endParaRPr lang="en-GB" sz="1800" b="1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4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VCDF Competitively recruited by  the project (Number)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>
                          <a:effectLst/>
                          <a:latin typeface="Georgia" panose="02040502050405020303" pitchFamily="18" charset="0"/>
                        </a:rPr>
                        <a:t>8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8.00</a:t>
                      </a:r>
                      <a:endParaRPr lang="en-US" sz="180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8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 dirty="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Volume of farm products purchased from clusters farmers (Metric tonnage) (Cumulative)</a:t>
                      </a:r>
                      <a:endParaRPr lang="en-GB" sz="18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283,582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200,000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CF6D8B-4226-4D16-AD6F-0888D982052E}" type="slidenum"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6" name="Rectangle 1"/>
          <p:cNvSpPr txBox="1">
            <a:spLocks noGrp="1"/>
          </p:cNvSpPr>
          <p:nvPr>
            <p:ph type="title"/>
          </p:nvPr>
        </p:nvSpPr>
        <p:spPr>
          <a:xfrm>
            <a:off x="141918" y="98425"/>
            <a:ext cx="11242362" cy="91122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</a:rPr>
              <a:t>RESULT THEME (INTERMEDIATE Indicators) AGRIC SECTOR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</a:rPr>
              <a:t> </a:t>
            </a:r>
            <a:r>
              <a:rPr lang="en-GB" sz="2400" dirty="0"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en-US" sz="2400" dirty="0">
              <a:solidFill>
                <a:schemeClr val="bg1">
                  <a:lumMod val="95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144165"/>
              </p:ext>
            </p:extLst>
          </p:nvPr>
        </p:nvGraphicFramePr>
        <p:xfrm>
          <a:off x="141916" y="953448"/>
          <a:ext cx="11908166" cy="5236336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711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66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9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7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2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171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S/N</a:t>
                      </a:r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INDICATOR NAME </a:t>
                      </a:r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CURRENT STATUS</a:t>
                      </a:r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END TARGET</a:t>
                      </a:r>
                      <a:endParaRPr lang="en-US" sz="16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en-US" sz="16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Farmers aggregated into groups and clusters (Number)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kern="1200" dirty="0">
                          <a:effectLst/>
                          <a:latin typeface="Georgia" panose="02040502050405020303" pitchFamily="18" charset="0"/>
                        </a:rPr>
                        <a:t>42,793</a:t>
                      </a:r>
                      <a:endParaRPr lang="en-GB" sz="1600" b="1" i="0" kern="1200" dirty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40,000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8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US" sz="16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kern="1200" dirty="0">
                          <a:effectLst/>
                          <a:latin typeface="Georgia" panose="02040502050405020303" pitchFamily="18" charset="0"/>
                        </a:rPr>
                        <a:t>Number of Value-Chain actors (farmers, Off-takers, processors, extension Officers, etc.) on the Ogun State Farmers Information Management System (OGFIMS)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kern="1200" dirty="0">
                          <a:effectLst/>
                          <a:latin typeface="Georgia" panose="02040502050405020303" pitchFamily="18" charset="0"/>
                        </a:rPr>
                        <a:t>165,563</a:t>
                      </a:r>
                      <a:endParaRPr lang="en-GB" sz="1600" b="1" kern="1200" dirty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150,000</a:t>
                      </a:r>
                      <a:endParaRPr lang="en-US" sz="16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67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16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Farmers trained on Group dynamics,  Good Agric. Practices (GAP), Financial literacy, Business plan development and  Climate Smart Agriculture, (disaggregated by gender/youth) (Number)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1" i="0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Georgia" panose="02040502050405020303" pitchFamily="18" charset="0"/>
                        </a:rPr>
                        <a:t>Male -8,583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Georgia" panose="02040502050405020303" pitchFamily="18" charset="0"/>
                        </a:rPr>
                        <a:t>Female -4,961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Georgia" panose="02040502050405020303" pitchFamily="18" charset="0"/>
                        </a:rPr>
                        <a:t>Youth</a:t>
                      </a:r>
                      <a:r>
                        <a:rPr lang="en-GB" sz="1600" kern="1200" baseline="0" dirty="0">
                          <a:effectLst/>
                          <a:latin typeface="Georgia" panose="02040502050405020303" pitchFamily="18" charset="0"/>
                        </a:rPr>
                        <a:t> –4,355</a:t>
                      </a:r>
                      <a:endParaRPr lang="en-US" sz="1600" kern="12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Georgia" panose="02040502050405020303" pitchFamily="18" charset="0"/>
                        </a:rPr>
                        <a:t>Total – 17,899</a:t>
                      </a:r>
                      <a:endParaRPr lang="en-US" sz="1600" b="1" i="0" kern="1200" dirty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17,000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4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en-US" sz="16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Farmers supported with matching grants (Number).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kern="1200" dirty="0">
                          <a:effectLst/>
                          <a:latin typeface="Georgia" panose="02040502050405020303" pitchFamily="18" charset="0"/>
                        </a:rPr>
                        <a:t>33,075 </a:t>
                      </a:r>
                      <a:endParaRPr lang="en-GB" sz="1600" b="1" dirty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kern="1200" dirty="0">
                          <a:effectLst/>
                          <a:latin typeface="Georgia" panose="02040502050405020303" pitchFamily="18" charset="0"/>
                        </a:rPr>
                        <a:t>10,000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94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Georgia" panose="02040502050405020303" pitchFamily="18" charset="0"/>
                        </a:rPr>
                        <a:t>5</a:t>
                      </a:r>
                      <a:endParaRPr lang="en-US" sz="16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Policy reviews and studies in the Ministry of Agriculture (MOA) supported by OGSTEP (Number).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4.00</a:t>
                      </a:r>
                      <a:endParaRPr lang="en-GB" sz="16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Georgia" panose="02040502050405020303" pitchFamily="18" charset="0"/>
                        </a:rPr>
                        <a:t>6</a:t>
                      </a:r>
                      <a:endParaRPr lang="en-US" sz="16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Training workshop organized for staff of Ministry of Agriculture (Number).</a:t>
                      </a:r>
                      <a:endParaRPr lang="en-US" sz="16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8</a:t>
                      </a:r>
                      <a:endParaRPr lang="en-US" sz="16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7.00</a:t>
                      </a:r>
                      <a:endParaRPr lang="en-US" sz="16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4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Georgia" panose="02040502050405020303" pitchFamily="18" charset="0"/>
                        </a:rPr>
                        <a:t>7</a:t>
                      </a:r>
                      <a:endParaRPr lang="en-US" sz="16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Staff of Ministry of Agriculture (MOA)  Trained (Number)</a:t>
                      </a:r>
                      <a:endParaRPr lang="en-US" sz="16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dirty="0">
                          <a:effectLst/>
                          <a:latin typeface="Georgia" panose="02040502050405020303" pitchFamily="18" charset="0"/>
                        </a:rPr>
                        <a:t>170</a:t>
                      </a:r>
                      <a:endParaRPr lang="en-US" sz="16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orgia" panose="02040502050405020303" pitchFamily="18" charset="0"/>
                        </a:rPr>
                        <a:t>100</a:t>
                      </a:r>
                      <a:endParaRPr lang="en-US" sz="16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CF6D8B-4226-4D16-AD6F-0888D982052E}" type="slidenum"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6" name="Rectangle 1"/>
          <p:cNvSpPr txBox="1">
            <a:spLocks noGrp="1"/>
          </p:cNvSpPr>
          <p:nvPr>
            <p:ph type="title"/>
          </p:nvPr>
        </p:nvSpPr>
        <p:spPr>
          <a:xfrm>
            <a:off x="141917" y="98425"/>
            <a:ext cx="11318563" cy="824853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500" b="1" dirty="0">
                <a:solidFill>
                  <a:schemeClr val="tx1"/>
                </a:solidFill>
                <a:latin typeface="Arial Black" panose="020B0A04020102020204" pitchFamily="34" charset="0"/>
              </a:rPr>
              <a:t>ADDITIONAL Indicators (AGRIC FOOD VALUE CHAIN SECTOR)</a:t>
            </a:r>
            <a:r>
              <a:rPr lang="en-US" sz="1900" dirty="0">
                <a:solidFill>
                  <a:schemeClr val="tx1"/>
                </a:solidFill>
                <a:latin typeface="Arial Black" panose="020B0A04020102020204" pitchFamily="34" charset="0"/>
              </a:rPr>
              <a:t> </a:t>
            </a:r>
            <a:r>
              <a:rPr lang="en-GB" sz="19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endParaRPr lang="en-US" sz="19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269319"/>
              </p:ext>
            </p:extLst>
          </p:nvPr>
        </p:nvGraphicFramePr>
        <p:xfrm>
          <a:off x="188259" y="1091005"/>
          <a:ext cx="11763597" cy="52400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03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3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3108">
                  <a:extLst>
                    <a:ext uri="{9D8B030D-6E8A-4147-A177-3AD203B41FA5}">
                      <a16:colId xmlns:a16="http://schemas.microsoft.com/office/drawing/2014/main" val="4069064290"/>
                    </a:ext>
                  </a:extLst>
                </a:gridCol>
                <a:gridCol w="15088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53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2171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S/N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INDICATOR NAME 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CURRENT STATUS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END TARGET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5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Number of Agriculture Post-Harvest Processing Facilities and Poultry Pens</a:t>
                      </a:r>
                      <a:endParaRPr lang="en-GB" sz="20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500" b="1" i="0" kern="1200" dirty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1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00" dirty="0">
                          <a:effectLst/>
                          <a:latin typeface="Georgia" panose="02040502050405020303" pitchFamily="18" charset="0"/>
                        </a:rPr>
                        <a:t>8</a:t>
                      </a: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Number of Agric processing facilities rehabilitated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20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2000" kern="12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GB" sz="2000" b="1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5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effectLst/>
                          <a:latin typeface="Georgia" panose="02040502050405020303" pitchFamily="18" charset="0"/>
                        </a:rPr>
                        <a:t>9</a:t>
                      </a: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  <a:latin typeface="Georgia" panose="02040502050405020303" pitchFamily="18" charset="0"/>
                        </a:rPr>
                        <a:t>Number of Agric Processing Facilities equipped</a:t>
                      </a:r>
                      <a:endParaRPr lang="en-GB" sz="20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20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2000" b="1" i="0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2000" b="1" i="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3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effectLst/>
                          <a:latin typeface="Georgia" panose="02040502050405020303" pitchFamily="18" charset="0"/>
                        </a:rPr>
                        <a:t>10</a:t>
                      </a: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Number of Poultry Pens  rehabilitated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200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20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20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GB" sz="2000" b="1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0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effectLst/>
                          <a:latin typeface="Georgia" panose="02040502050405020303" pitchFamily="18" charset="0"/>
                        </a:rPr>
                        <a:t>11</a:t>
                      </a: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  <a:latin typeface="Georgia" panose="02040502050405020303" pitchFamily="18" charset="0"/>
                        </a:rPr>
                        <a:t>Number of </a:t>
                      </a: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Poultry Pens e</a:t>
                      </a:r>
                      <a:r>
                        <a:rPr lang="en-GB" sz="2000" dirty="0">
                          <a:effectLst/>
                          <a:latin typeface="Georgia" panose="02040502050405020303" pitchFamily="18" charset="0"/>
                        </a:rPr>
                        <a:t>quipped</a:t>
                      </a:r>
                      <a:endParaRPr lang="en-GB" sz="20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20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20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GB" sz="2000" b="1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effectLst/>
                          <a:latin typeface="Georgia" panose="02040502050405020303" pitchFamily="18" charset="0"/>
                        </a:rPr>
                        <a:t>12</a:t>
                      </a: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Number of Warehouse rehabilitated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20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8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effectLst/>
                          <a:latin typeface="Georgia" panose="02040502050405020303" pitchFamily="18" charset="0"/>
                        </a:rPr>
                        <a:t>13</a:t>
                      </a: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  <a:latin typeface="Georgia" panose="02040502050405020303" pitchFamily="18" charset="0"/>
                        </a:rPr>
                        <a:t>Number of </a:t>
                      </a: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Warehouse e</a:t>
                      </a:r>
                      <a:r>
                        <a:rPr lang="en-GB" sz="2000" dirty="0">
                          <a:effectLst/>
                          <a:latin typeface="Georgia" panose="02040502050405020303" pitchFamily="18" charset="0"/>
                        </a:rPr>
                        <a:t>quipped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20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20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43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effectLst/>
                          <a:latin typeface="Georgia" panose="02040502050405020303" pitchFamily="18" charset="0"/>
                        </a:rPr>
                        <a:t>14</a:t>
                      </a: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Number of Solar Dryer Facilities rehabilitated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20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20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27010105"/>
                  </a:ext>
                </a:extLst>
              </a:tr>
              <a:tr h="3723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effectLst/>
                          <a:latin typeface="Georgia" panose="02040502050405020303" pitchFamily="18" charset="0"/>
                        </a:rPr>
                        <a:t>15</a:t>
                      </a: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  <a:latin typeface="Georgia" panose="02040502050405020303" pitchFamily="18" charset="0"/>
                        </a:rPr>
                        <a:t>Number of </a:t>
                      </a: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Solar Dryer Facilities e</a:t>
                      </a:r>
                      <a:r>
                        <a:rPr lang="en-GB" sz="2000" dirty="0">
                          <a:effectLst/>
                          <a:latin typeface="Georgia" panose="02040502050405020303" pitchFamily="18" charset="0"/>
                        </a:rPr>
                        <a:t>quipped</a:t>
                      </a:r>
                      <a:endParaRPr lang="en-GB" sz="20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20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20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2000" b="1" dirty="0">
                        <a:effectLst/>
                        <a:latin typeface="Georgia" panose="02040502050405020303" pitchFamily="18" charset="0"/>
                        <a:ea typeface="Calibri" panose="020F0502020204030204"/>
                        <a:cs typeface="Arial" panose="020B06040202020202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475881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156323" y="293725"/>
            <a:ext cx="893760" cy="363144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CF6D8B-4226-4D16-AD6F-0888D982052E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6" name="Rectangle 1"/>
          <p:cNvSpPr txBox="1">
            <a:spLocks noGrp="1"/>
          </p:cNvSpPr>
          <p:nvPr>
            <p:ph type="title"/>
          </p:nvPr>
        </p:nvSpPr>
        <p:spPr>
          <a:xfrm>
            <a:off x="188644" y="102900"/>
            <a:ext cx="10967679" cy="820378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400" b="1" dirty="0">
                <a:solidFill>
                  <a:schemeClr val="tx1"/>
                </a:solidFill>
                <a:latin typeface="Georgia" panose="02040502050405020303" pitchFamily="18" charset="0"/>
              </a:rPr>
              <a:t>ADDITIONAL Indicators (AGRIC FOOD VALUE CHAIN SECTOR)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 </a:t>
            </a:r>
            <a:r>
              <a:rPr lang="en-GB" sz="2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670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9906884"/>
              </p:ext>
            </p:extLst>
          </p:nvPr>
        </p:nvGraphicFramePr>
        <p:xfrm>
          <a:off x="141919" y="1184867"/>
          <a:ext cx="11908165" cy="57605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0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6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3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1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28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494">
                <a:tc>
                  <a:txBody>
                    <a:bodyPr/>
                    <a:lstStyle/>
                    <a:p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S/N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INDICATOR </a:t>
                      </a:r>
                      <a:r>
                        <a:rPr lang="en-GB" sz="15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NAME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CURRENT STATUS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END TARGET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</a:rPr>
                        <a:t>Sub-Component 1.3 &amp; 2.3: Upgrading Skills</a:t>
                      </a:r>
                      <a:endParaRPr lang="en-US" sz="1500" b="1" dirty="0">
                        <a:latin typeface="Georgia" panose="02040502050405020303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22" marR="44522" marT="6184" marB="0" anchor="ctr"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 marL="44522" marR="44522" marT="618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b="1" kern="1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Public schools participating in STEM intensive Teaching Program (Percentage) 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500" b="1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80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500" b="1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80 </a:t>
                      </a:r>
                      <a:endParaRPr lang="en-US" sz="1500" b="1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7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b="1" kern="1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Companies participating in dual apprenticeship programs (Cumulative Number)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552</a:t>
                      </a:r>
                      <a:endParaRPr lang="en-US" sz="150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50 </a:t>
                      </a:r>
                      <a:endParaRPr lang="en-US" sz="1500" b="1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42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b="1" kern="1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Beneficiaries of Community-Based Skills Development programs (Disaggregated by Gender) (Number)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kern="10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50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500" b="1" baseline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39,806</a:t>
                      </a:r>
                      <a:endParaRPr lang="en-GB" sz="1500" b="1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16,000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54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b="1" kern="100" dirty="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Informal </a:t>
                      </a:r>
                      <a:r>
                        <a:rPr lang="en-US" sz="1500" b="1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mastercraft</a:t>
                      </a: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persons supported to improve their capacities as trainers (Number)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500" b="1" kern="10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50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500" b="1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67 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500" kern="100" dirty="0"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endParaRPr lang="en-US" sz="150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50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00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b="1" kern="100" dirty="0">
                          <a:effectLst/>
                          <a:latin typeface="Georgia" panose="02040502050405020303" pitchFamily="18" charset="0"/>
                        </a:rPr>
                        <a:t>5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Support  the Education Law, Creation of Education Fund with Budget Head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  <a:latin typeface="Georgia" panose="02040502050405020303" pitchFamily="18" charset="0"/>
                        </a:rPr>
                        <a:t>Review of the draft bill for Education intervention completed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500" b="1" dirty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  <a:latin typeface="Georgia" panose="02040502050405020303" pitchFamily="18" charset="0"/>
                        </a:rPr>
                        <a:t>Education law -Education fund</a:t>
                      </a:r>
                      <a:endParaRPr lang="en-GB" sz="1500" b="1" dirty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  <a:latin typeface="Georgia" panose="02040502050405020303" pitchFamily="18" charset="0"/>
                        </a:rPr>
                        <a:t>-Budget Head</a:t>
                      </a:r>
                      <a:endParaRPr lang="en-GB" sz="1500" b="1" dirty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500" b="1" dirty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FF0000"/>
                          </a:solidFill>
                          <a:effectLst/>
                          <a:latin typeface="Georgia" panose="02040502050405020303" pitchFamily="18" charset="0"/>
                        </a:rPr>
                        <a:t>- </a:t>
                      </a:r>
                      <a:endParaRPr lang="en-GB" sz="1500" b="1" dirty="0">
                        <a:solidFill>
                          <a:srgbClr val="FF0000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CF6D8B-4226-4D16-AD6F-0888D982052E}" type="slidenum"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7" name="Rectangle 1"/>
          <p:cNvSpPr txBox="1">
            <a:spLocks noGrp="1"/>
          </p:cNvSpPr>
          <p:nvPr>
            <p:ph type="title"/>
          </p:nvPr>
        </p:nvSpPr>
        <p:spPr>
          <a:xfrm>
            <a:off x="141918" y="98425"/>
            <a:ext cx="11242362" cy="91122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400" b="1" dirty="0">
                <a:solidFill>
                  <a:schemeClr val="tx1"/>
                </a:solidFill>
                <a:latin typeface="Georgia" panose="02040502050405020303" pitchFamily="18" charset="0"/>
              </a:rPr>
              <a:t>RESULT THEME (INTERMEDIATE Indicators) SKILLs SECTOR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 </a:t>
            </a:r>
            <a:r>
              <a:rPr lang="en-GB" sz="2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5675221"/>
              </p:ext>
            </p:extLst>
          </p:nvPr>
        </p:nvGraphicFramePr>
        <p:xfrm>
          <a:off x="221942" y="931989"/>
          <a:ext cx="11710977" cy="548225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31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3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81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42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3531">
                <a:tc>
                  <a:txBody>
                    <a:bodyPr/>
                    <a:lstStyle/>
                    <a:p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S/N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INDICATOR </a:t>
                      </a:r>
                      <a:r>
                        <a:rPr lang="en-GB" sz="15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NAME 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CURRENT STATUS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END TARGET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81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kern="1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en-US" sz="150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Completed the setting-up of one skills Fund agency for enhancement of formal and informal skills acquisition (Text)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en-GB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 Skills Fund/Agency established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90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kern="10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US" sz="1500" kern="10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Preparation of Policy Document on Institutional Development Plans (IDP) (Text)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8 </a:t>
                      </a:r>
                      <a:endParaRPr lang="en-GB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8</a:t>
                      </a: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IDP document prepared 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9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kern="1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150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M&amp;E Tracer Studies completed for Skills(OSF and Technical Colleges) (Number)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92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kern="100" dirty="0">
                          <a:effectLst/>
                          <a:latin typeface="Georgia" panose="02040502050405020303" pitchFamily="18" charset="0"/>
                        </a:rPr>
                        <a:t>5</a:t>
                      </a:r>
                      <a:endParaRPr lang="en-US" sz="150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Upgrading of EMIS and equipping of  EMIS  in Local Government Offices (Number)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21 </a:t>
                      </a:r>
                      <a:endParaRPr lang="en-GB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21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kern="100" dirty="0">
                          <a:effectLst/>
                          <a:latin typeface="Georgia" panose="02040502050405020303" pitchFamily="18" charset="0"/>
                        </a:rPr>
                        <a:t>6</a:t>
                      </a:r>
                      <a:endParaRPr lang="en-US" sz="150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Technical Colleges completely rehabilitated (Number)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7</a:t>
                      </a:r>
                      <a:endParaRPr lang="en-GB" sz="1500" b="1" kern="1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b="1" kern="1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8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92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kern="100" dirty="0">
                          <a:effectLst/>
                          <a:latin typeface="Georgia" panose="02040502050405020303" pitchFamily="18" charset="0"/>
                        </a:rPr>
                        <a:t>7</a:t>
                      </a:r>
                      <a:endParaRPr lang="en-US" sz="150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Technical Colleges completely equipped (Number)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GB" sz="1500" b="1" kern="1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8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2050036435"/>
                  </a:ext>
                </a:extLst>
              </a:tr>
              <a:tr h="6892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 dirty="0">
                          <a:effectLst/>
                          <a:latin typeface="Georgia" panose="02040502050405020303" pitchFamily="18" charset="0"/>
                        </a:rPr>
                        <a:t>8.</a:t>
                      </a:r>
                      <a:endParaRPr lang="en-US" sz="150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Senior Secondary Schools that participated in STEM Teacher</a:t>
                      </a:r>
                      <a:r>
                        <a:rPr lang="en-US" sz="1500" b="1" baseline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Capacity Building (</a:t>
                      </a: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Number)</a:t>
                      </a:r>
                      <a:endParaRPr lang="en-GB" sz="15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267</a:t>
                      </a:r>
                      <a:endParaRPr lang="en-GB" sz="15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500" b="1" kern="100" dirty="0">
                          <a:effectLst/>
                          <a:latin typeface="Georgia" panose="02040502050405020303" pitchFamily="18" charset="0"/>
                        </a:rPr>
                        <a:t>267</a:t>
                      </a:r>
                      <a:endParaRPr lang="en-US" sz="15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331609926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CF6D8B-4226-4D16-AD6F-0888D982052E}" type="slidenum"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6" name="Rectangle 1"/>
          <p:cNvSpPr txBox="1">
            <a:spLocks noGrp="1"/>
          </p:cNvSpPr>
          <p:nvPr>
            <p:ph type="title"/>
          </p:nvPr>
        </p:nvSpPr>
        <p:spPr>
          <a:xfrm>
            <a:off x="141917" y="98425"/>
            <a:ext cx="11274636" cy="77158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b="1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ADDITIONAL Indicators (SKILL’S SECTOR)</a:t>
            </a:r>
            <a:r>
              <a:rPr kumimoji="0" lang="en-US" b="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 </a:t>
            </a:r>
            <a:r>
              <a:rPr kumimoji="0" lang="en-GB" b="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</a:t>
            </a:r>
            <a:endParaRPr kumimoji="0" lang="en-US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178978"/>
              </p:ext>
            </p:extLst>
          </p:nvPr>
        </p:nvGraphicFramePr>
        <p:xfrm>
          <a:off x="221942" y="931989"/>
          <a:ext cx="11828141" cy="50569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39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1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5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65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4712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S/N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INDICATOR 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NAME 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CURRENT STATUS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END TARGET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45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b="0" dirty="0">
                          <a:effectLst/>
                          <a:latin typeface="Georgia" panose="02040502050405020303" pitchFamily="18" charset="0"/>
                        </a:rPr>
                        <a:t>Number of Flagship School Laboratories Rehabilitated</a:t>
                      </a:r>
                      <a:endParaRPr lang="en-GB" sz="1600" b="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20</a:t>
                      </a:r>
                      <a:endParaRPr lang="en-GB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b="0" dirty="0">
                          <a:effectLst/>
                          <a:latin typeface="Georgia" panose="02040502050405020303" pitchFamily="18" charset="0"/>
                        </a:rPr>
                        <a:t>21</a:t>
                      </a:r>
                      <a:endParaRPr lang="en-GB" sz="1600" b="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9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effectLst/>
                          <a:latin typeface="Georgia" panose="02040502050405020303" pitchFamily="18" charset="0"/>
                        </a:rPr>
                        <a:t>Number of Flagship School Laboratories Equipped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600" b="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15</a:t>
                      </a:r>
                      <a:endParaRPr lang="en-GB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b="0" dirty="0">
                          <a:effectLst/>
                          <a:latin typeface="Georgia" panose="02040502050405020303" pitchFamily="18" charset="0"/>
                        </a:rPr>
                        <a:t>21</a:t>
                      </a:r>
                      <a:endParaRPr lang="en-GB" sz="1600" b="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2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  <a:latin typeface="Georgia" panose="02040502050405020303" pitchFamily="18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4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Numbers of Education resource </a:t>
                      </a:r>
                      <a:r>
                        <a:rPr lang="en-GB" sz="1400" b="1" dirty="0" err="1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centers</a:t>
                      </a:r>
                      <a:r>
                        <a:rPr lang="en-GB" sz="14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rehabilitated</a:t>
                      </a: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400" b="1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  <a:latin typeface="Georgia" panose="02040502050405020303" pitchFamily="18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4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80691399"/>
                  </a:ext>
                </a:extLst>
              </a:tr>
              <a:tr h="932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  <a:latin typeface="Georgia" panose="02040502050405020303" pitchFamily="18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4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Numbers of Education resource </a:t>
                      </a:r>
                      <a:r>
                        <a:rPr lang="en-GB" sz="1400" b="1" dirty="0" err="1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centers</a:t>
                      </a:r>
                      <a:r>
                        <a:rPr lang="en-GB" sz="14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equipped</a:t>
                      </a: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400" b="1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  <a:latin typeface="Georgia" panose="02040502050405020303" pitchFamily="18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4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3156709349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CF6D8B-4226-4D16-AD6F-0888D982052E}" type="slidenum"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6" name="Rectangle 1"/>
          <p:cNvSpPr txBox="1">
            <a:spLocks noGrp="1"/>
          </p:cNvSpPr>
          <p:nvPr>
            <p:ph type="title"/>
          </p:nvPr>
        </p:nvSpPr>
        <p:spPr>
          <a:xfrm>
            <a:off x="141917" y="98425"/>
            <a:ext cx="11288083" cy="77158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5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ADDITIONAL Indicators (SKILL’S SECTOR)</a:t>
            </a:r>
            <a:r>
              <a:rPr kumimoji="0" lang="en-US" sz="19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 </a:t>
            </a:r>
            <a:r>
              <a:rPr kumimoji="0" lang="en-GB" sz="19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</a:t>
            </a:r>
            <a:endParaRPr kumimoji="0" lang="en-US" sz="19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54132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2183438"/>
              </p:ext>
            </p:extLst>
          </p:nvPr>
        </p:nvGraphicFramePr>
        <p:xfrm>
          <a:off x="289560" y="1169034"/>
          <a:ext cx="11643359" cy="549449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94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7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1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9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6231"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S/N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INDICATOR NAME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CURRENT STATUS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END TARGET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5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 gridSpan="4"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</a:rPr>
                        <a:t>Sub-Component 1.4 &amp; 2.4: Improving Public Sector Management</a:t>
                      </a:r>
                      <a:endParaRPr lang="en-US" sz="1600" b="0" dirty="0">
                        <a:latin typeface="Georgia" panose="02040502050405020303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22" marR="44522" marT="6184" marB="0" anchor="ctr"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 marL="44522" marR="44522" marT="618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MDAs evaluated by Ogun Ministry of Budget and Planning M&amp;E Department (Number)</a:t>
                      </a:r>
                      <a:endParaRPr lang="en-GB" sz="1600" b="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 MDAs Evaluated 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>
                          <a:effectLst/>
                          <a:latin typeface="Georgia" panose="02040502050405020303" pitchFamily="18" charset="0"/>
                        </a:rPr>
                        <a:t>3 </a:t>
                      </a: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MDAs Evaluated 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9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Beneficiary Satisfaction Rate with the Quality of Services provided by the project (percentage)</a:t>
                      </a:r>
                      <a:endParaRPr lang="en-GB" sz="1600" b="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92.5% (3</a:t>
                      </a:r>
                      <a:r>
                        <a:rPr lang="en-US" sz="1600" b="0" baseline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of 3 done)</a:t>
                      </a:r>
                      <a:endParaRPr lang="en-GB" sz="1600" b="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80.00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54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Percentage of grievances registered and addressed related to the project</a:t>
                      </a:r>
                      <a:endParaRPr lang="en-GB" sz="1600" b="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Registered - 131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Addressed – 126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Pending – 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(96.2%) </a:t>
                      </a:r>
                      <a:endParaRPr lang="en-GB" sz="1600" b="0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80.00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0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00" dirty="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0" kern="100" dirty="0">
                          <a:latin typeface="Georgia" panose="02040502050405020303" pitchFamily="18" charset="0"/>
                        </a:rPr>
                        <a:t>Rehabilitation of Ogun State Sexual Assault Referral Centre (SARC) (Number)</a:t>
                      </a:r>
                      <a:endParaRPr lang="en-US" sz="1600" b="0" kern="100" dirty="0">
                        <a:latin typeface="Georgia" panose="02040502050405020303" pitchFamily="18" charset="0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4 </a:t>
                      </a:r>
                      <a:endParaRPr lang="en-GB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4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00" dirty="0">
                          <a:effectLst/>
                          <a:latin typeface="Georgia" panose="02040502050405020303" pitchFamily="18" charset="0"/>
                        </a:rPr>
                        <a:t>5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</a:rPr>
                        <a:t>Signing</a:t>
                      </a:r>
                      <a:r>
                        <a:rPr lang="en-GB" sz="1600" b="0" kern="1200" baseline="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</a:rPr>
                        <a:t>of Code of Conduct (CoC) by contractors engaged on the project (Percentage)</a:t>
                      </a:r>
                      <a:endParaRPr lang="en-GB" sz="1600" b="0" i="0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100</a:t>
                      </a:r>
                      <a:endParaRPr lang="en-GB" sz="1600" b="0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100.00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60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00" dirty="0">
                          <a:effectLst/>
                          <a:latin typeface="Georgia" panose="02040502050405020303" pitchFamily="18" charset="0"/>
                        </a:rPr>
                        <a:t>6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</a:rPr>
                        <a:t>Training</a:t>
                      </a:r>
                      <a:r>
                        <a:rPr lang="en-GB" sz="1600" b="0" kern="1200" baseline="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</a:rPr>
                        <a:t> of 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</a:rPr>
                        <a:t>contractors on Gender Based Violence (GBV) and referral pathway</a:t>
                      </a:r>
                      <a:r>
                        <a:rPr lang="en-GB" sz="1600" b="0" kern="1200" baseline="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</a:rPr>
                        <a:t> (Percentage)</a:t>
                      </a:r>
                      <a:endParaRPr lang="en-GB" sz="1600" b="0" i="0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100</a:t>
                      </a:r>
                      <a:endParaRPr lang="en-GB" sz="1600" b="0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600" b="0" kern="100" dirty="0">
                          <a:effectLst/>
                          <a:latin typeface="Georgia" panose="02040502050405020303" pitchFamily="18" charset="0"/>
                        </a:rPr>
                        <a:t>100.00</a:t>
                      </a:r>
                      <a:endParaRPr lang="en-US" sz="1600" b="0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CF6D8B-4226-4D16-AD6F-0888D982052E}" type="slidenum"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6" name="Rectangle 1"/>
          <p:cNvSpPr txBox="1">
            <a:spLocks noGrp="1"/>
          </p:cNvSpPr>
          <p:nvPr>
            <p:ph type="title"/>
          </p:nvPr>
        </p:nvSpPr>
        <p:spPr>
          <a:xfrm>
            <a:off x="141917" y="52245"/>
            <a:ext cx="11010885" cy="91122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400" b="1" dirty="0">
                <a:latin typeface="Arial Black" panose="020B0A04020102020204" pitchFamily="34" charset="0"/>
              </a:rPr>
              <a:t>RESULT THEME (Intermediate Indicators) PSR, GENDER UNIT AND SAFEGUARD UNIT.</a:t>
            </a:r>
            <a:endParaRPr kumimoji="0" lang="en-US" sz="2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E9569-3984-43B7-9E57-3FF4152EA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A43A7C-07F5-445B-8E5E-074AF029D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275" y="1543334"/>
            <a:ext cx="702945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400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079EBE5-72C8-4EAE-94A4-DEF365FBA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4310F-851B-4DEA-8616-2FA719EE7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65589-AA4E-4148-85E7-2F0197887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500"/>
            <a:ext cx="10916920" cy="4714315"/>
          </a:xfrm>
        </p:spPr>
        <p:txBody>
          <a:bodyPr>
            <a:normAutofit/>
          </a:bodyPr>
          <a:lstStyle/>
          <a:p>
            <a:pPr marL="744538" marR="0" lvl="0" indent="-74453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v"/>
              <a:tabLst/>
              <a:defRPr/>
            </a:pPr>
            <a:r>
              <a:rPr lang="en-GB" b="1" dirty="0">
                <a:solidFill>
                  <a:prstClr val="black"/>
                </a:solidFill>
              </a:rPr>
              <a:t>Introduction</a:t>
            </a:r>
          </a:p>
          <a:p>
            <a:pPr marL="744538" marR="0" lvl="0" indent="-74453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v"/>
              <a:tabLst/>
              <a:defRPr/>
            </a:pPr>
            <a:endParaRPr lang="en-GB" b="1" dirty="0">
              <a:solidFill>
                <a:prstClr val="black"/>
              </a:solidFill>
            </a:endParaRPr>
          </a:p>
          <a:p>
            <a:pPr marL="744538" marR="0" lvl="0" indent="-74453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v"/>
              <a:tabLst/>
              <a:defRPr/>
            </a:pPr>
            <a:r>
              <a:rPr lang="en-GB" b="1" dirty="0">
                <a:solidFill>
                  <a:prstClr val="black"/>
                </a:solidFill>
              </a:rPr>
              <a:t>Project Development Objectives (PDO’S) Health Status</a:t>
            </a:r>
            <a:endParaRPr kumimoji="0" lang="en-GB" sz="28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744538" marR="0" lvl="0" indent="-74453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v"/>
              <a:tabLst/>
              <a:defRPr/>
            </a:pPr>
            <a:endParaRPr lang="en-GB" b="1" dirty="0">
              <a:solidFill>
                <a:prstClr val="black"/>
              </a:solidFill>
            </a:endParaRPr>
          </a:p>
          <a:p>
            <a:pPr marL="744538" marR="0" lvl="0" indent="-74453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v"/>
              <a:tabLst/>
              <a:defRPr/>
            </a:pPr>
            <a:r>
              <a:rPr lang="en-GB" b="1" dirty="0">
                <a:solidFill>
                  <a:prstClr val="black"/>
                </a:solidFill>
              </a:rPr>
              <a:t>Intermediate Result Framework/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Additional Indicators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11F50D-3D0C-42E2-8B33-B8613E54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0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34C5E-3F7B-4209-8108-36299983E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943" y="2897857"/>
            <a:ext cx="10114113" cy="1062285"/>
          </a:xfrm>
        </p:spPr>
        <p:txBody>
          <a:bodyPr>
            <a:normAutofit/>
          </a:bodyPr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35F9AD-F35F-48FF-9E95-DE5C01775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16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22861-42A1-4D42-89E7-A6DD3DE9C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2651704-73D4-4027-9848-C28A032DD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259730"/>
            <a:ext cx="12050083" cy="4790549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Georgia" pitchFamily="18" charset="0"/>
              </a:rPr>
              <a:t>The monitoring and Evaluation unit tracks the project’s progress in line with the set targets in the </a:t>
            </a:r>
            <a:r>
              <a:rPr lang="en-US" sz="2800" b="1" dirty="0">
                <a:latin typeface="Georgia" pitchFamily="18" charset="0"/>
              </a:rPr>
              <a:t>Project Development Objectives (PDOs), </a:t>
            </a:r>
            <a:r>
              <a:rPr lang="en-US" sz="2800" dirty="0">
                <a:latin typeface="Georgia" pitchFamily="18" charset="0"/>
              </a:rPr>
              <a:t>the </a:t>
            </a:r>
            <a:r>
              <a:rPr lang="en-US" sz="2800" b="1" dirty="0">
                <a:latin typeface="Georgia" pitchFamily="18" charset="0"/>
              </a:rPr>
              <a:t>Intermediate Results and additional indicators.</a:t>
            </a:r>
            <a:r>
              <a:rPr lang="en-US" sz="2800" dirty="0">
                <a:latin typeface="Georgia" pitchFamily="18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800" dirty="0">
              <a:latin typeface="Georgia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Georgia" pitchFamily="18" charset="0"/>
              </a:rPr>
              <a:t>Thus, the unit in measuring and marking of the </a:t>
            </a:r>
            <a:r>
              <a:rPr lang="en-US" sz="2800" b="1" dirty="0">
                <a:latin typeface="Georgia" pitchFamily="18" charset="0"/>
              </a:rPr>
              <a:t>project progress </a:t>
            </a:r>
            <a:r>
              <a:rPr lang="en-US" sz="2800" dirty="0">
                <a:latin typeface="Georgia" pitchFamily="18" charset="0"/>
              </a:rPr>
              <a:t>against the </a:t>
            </a:r>
            <a:r>
              <a:rPr lang="en-US" sz="2800" b="1" dirty="0">
                <a:latin typeface="Georgia" pitchFamily="18" charset="0"/>
              </a:rPr>
              <a:t>set end targets</a:t>
            </a:r>
            <a:r>
              <a:rPr lang="en-US" sz="2800" dirty="0">
                <a:latin typeface="Georgia" pitchFamily="18" charset="0"/>
              </a:rPr>
              <a:t> primarily monitors how the different projects activities help realize and/or meet  the </a:t>
            </a:r>
            <a:r>
              <a:rPr lang="en-US" sz="2800" b="1" dirty="0">
                <a:latin typeface="Georgia" pitchFamily="18" charset="0"/>
              </a:rPr>
              <a:t>outputs</a:t>
            </a:r>
            <a:r>
              <a:rPr lang="en-US" sz="2800" dirty="0">
                <a:latin typeface="Georgia" pitchFamily="18" charset="0"/>
              </a:rPr>
              <a:t> as well as the </a:t>
            </a:r>
            <a:r>
              <a:rPr lang="en-US" sz="2800" b="1" dirty="0">
                <a:latin typeface="Georgia" pitchFamily="18" charset="0"/>
              </a:rPr>
              <a:t>indicators.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800" dirty="0">
              <a:latin typeface="Georgia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Georgia" pitchFamily="18" charset="0"/>
              </a:rPr>
              <a:t>In like manner, the unit evaluates key project </a:t>
            </a:r>
            <a:r>
              <a:rPr lang="en-US" sz="2800" b="1" dirty="0">
                <a:latin typeface="Georgia" pitchFamily="18" charset="0"/>
              </a:rPr>
              <a:t>outcomes and impact</a:t>
            </a:r>
            <a:r>
              <a:rPr lang="en-US" sz="2800" dirty="0">
                <a:latin typeface="Georgia" pitchFamily="18" charset="0"/>
              </a:rPr>
              <a:t> as they trickle which rest on evaluation of reports and reviews of activities monitored.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800" dirty="0">
              <a:latin typeface="Georgia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Georgia" pitchFamily="18" charset="0"/>
              </a:rPr>
              <a:t>This helps the unit to </a:t>
            </a:r>
            <a:r>
              <a:rPr lang="en-US" sz="2800" b="1" dirty="0">
                <a:latin typeface="Georgia" pitchFamily="18" charset="0"/>
              </a:rPr>
              <a:t>flag concerns and recommend corrective actions</a:t>
            </a:r>
            <a:r>
              <a:rPr lang="en-US" sz="2800" dirty="0">
                <a:latin typeface="Georgia" pitchFamily="18" charset="0"/>
              </a:rPr>
              <a:t> as soon as </a:t>
            </a:r>
            <a:r>
              <a:rPr lang="en-US" sz="2800" b="1" dirty="0">
                <a:latin typeface="Georgia" pitchFamily="18" charset="0"/>
              </a:rPr>
              <a:t>deviations or occurrences</a:t>
            </a:r>
            <a:r>
              <a:rPr lang="en-US" sz="2800" dirty="0">
                <a:latin typeface="Georgia" pitchFamily="18" charset="0"/>
              </a:rPr>
              <a:t> that may lead to deviation(s) are identified. Hence, keeping the project and its team </a:t>
            </a:r>
            <a:r>
              <a:rPr lang="en-US" sz="2800" b="1" dirty="0">
                <a:latin typeface="Georgia" pitchFamily="18" charset="0"/>
              </a:rPr>
              <a:t>on track at all times.</a:t>
            </a:r>
            <a:r>
              <a:rPr lang="en-US" sz="2800" dirty="0">
                <a:latin typeface="Georgia" pitchFamily="18" charset="0"/>
              </a:rPr>
              <a:t>     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69D8B6-03B5-4EA3-81FD-428142260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080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AE092-D42F-A402-2B3C-894AE3F2D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EB535-5481-5F22-094E-6F2153026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60" y="1981200"/>
            <a:ext cx="11018520" cy="3276600"/>
          </a:xfrm>
        </p:spPr>
        <p:txBody>
          <a:bodyPr>
            <a:normAutofit/>
          </a:bodyPr>
          <a:lstStyle/>
          <a:p>
            <a:pPr algn="ctr"/>
            <a:r>
              <a:rPr lang="en-US" altLang="en-US" sz="6000" b="1" dirty="0">
                <a:solidFill>
                  <a:schemeClr val="tx1"/>
                </a:solidFill>
              </a:rPr>
              <a:t>Project </a:t>
            </a:r>
            <a:r>
              <a:rPr lang="en-US" altLang="en-US" sz="6000" dirty="0"/>
              <a:t>Development Objectives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12BF3D-A541-22D4-FE81-C2281C94F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5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218287"/>
              </p:ext>
            </p:extLst>
          </p:nvPr>
        </p:nvGraphicFramePr>
        <p:xfrm>
          <a:off x="116542" y="741381"/>
          <a:ext cx="12075459" cy="60737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89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3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42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275">
                  <a:extLst>
                    <a:ext uri="{9D8B030D-6E8A-4147-A177-3AD203B41FA5}">
                      <a16:colId xmlns:a16="http://schemas.microsoft.com/office/drawing/2014/main" val="791982240"/>
                    </a:ext>
                  </a:extLst>
                </a:gridCol>
                <a:gridCol w="2184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5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50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latin typeface="Georgia" panose="02040502050405020303" pitchFamily="18" charset="0"/>
                        </a:rPr>
                        <a:t>INDICATOR</a:t>
                      </a:r>
                      <a:r>
                        <a:rPr lang="en-US" sz="1600" baseline="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600" dirty="0">
                          <a:latin typeface="Georgia" panose="02040502050405020303" pitchFamily="18" charset="0"/>
                        </a:rPr>
                        <a:t>NAME  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DLIs/ TAs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latin typeface="Georgia" panose="02040502050405020303" pitchFamily="18" charset="0"/>
                        </a:rPr>
                        <a:t>ACHIEVEMENTS TO DATE/STATUS 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END TARGET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PERCENTAGE COMPLETION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958"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9pPr>
                    </a:lstStyle>
                    <a:p>
                      <a:r>
                        <a:rPr lang="en-US" sz="1600" dirty="0">
                          <a:latin typeface="Georgia" panose="02040502050405020303" pitchFamily="18" charset="0"/>
                        </a:rPr>
                        <a:t>Improved Business Enabling Environment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40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9pPr>
                    </a:lstStyle>
                    <a:p>
                      <a:r>
                        <a:rPr lang="en-US" sz="1600" dirty="0">
                          <a:latin typeface="Georgia" panose="02040502050405020303" pitchFamily="18" charset="0"/>
                        </a:rPr>
                        <a:t>Number of Investment Deals facilitated by</a:t>
                      </a:r>
                      <a:r>
                        <a:rPr lang="en-US" sz="1600" baseline="0" dirty="0">
                          <a:latin typeface="Georgia" panose="02040502050405020303" pitchFamily="18" charset="0"/>
                        </a:rPr>
                        <a:t> the Investment Promotion Agency (IPA) Number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Georgia" panose="02040502050405020303" pitchFamily="18" charset="0"/>
                        </a:rPr>
                        <a:t>2</a:t>
                      </a:r>
                      <a:r>
                        <a:rPr lang="en-US" sz="1600" baseline="0" dirty="0">
                          <a:latin typeface="Georgia" panose="02040502050405020303" pitchFamily="18" charset="0"/>
                        </a:rPr>
                        <a:t> and </a:t>
                      </a:r>
                      <a:r>
                        <a:rPr lang="en-US" sz="1600" dirty="0">
                          <a:latin typeface="Georgia" panose="02040502050405020303" pitchFamily="18" charset="0"/>
                        </a:rPr>
                        <a:t>3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Georgia" panose="02040502050405020303" pitchFamily="18" charset="0"/>
                        </a:rPr>
                        <a:t>0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10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Georgia" panose="02040502050405020303" pitchFamily="18" charset="0"/>
                        </a:rPr>
                        <a:t>10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latin typeface="Georgia" panose="02040502050405020303" pitchFamily="18" charset="0"/>
                        </a:rPr>
                        <a:t>100.00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958"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9pPr>
                    </a:lstStyle>
                    <a:p>
                      <a:r>
                        <a:rPr lang="en-US" sz="1600" dirty="0">
                          <a:latin typeface="Georgia" panose="02040502050405020303" pitchFamily="18" charset="0"/>
                        </a:rPr>
                        <a:t>Strengthening </a:t>
                      </a:r>
                      <a:r>
                        <a:rPr lang="en-US" sz="1600" dirty="0" err="1">
                          <a:latin typeface="Georgia" panose="02040502050405020303" pitchFamily="18" charset="0"/>
                        </a:rPr>
                        <a:t>Agric</a:t>
                      </a:r>
                      <a:r>
                        <a:rPr lang="en-US" sz="1600" dirty="0">
                          <a:latin typeface="Georgia" panose="02040502050405020303" pitchFamily="18" charset="0"/>
                        </a:rPr>
                        <a:t>-food Value</a:t>
                      </a:r>
                      <a:r>
                        <a:rPr lang="en-US" sz="1600" baseline="0" dirty="0">
                          <a:latin typeface="Georgia" panose="02040502050405020303" pitchFamily="18" charset="0"/>
                        </a:rPr>
                        <a:t> Chain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71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9pPr>
                    </a:lstStyle>
                    <a:p>
                      <a:r>
                        <a:rPr lang="en-US" sz="1600" dirty="0">
                          <a:latin typeface="Georgia" panose="02040502050405020303" pitchFamily="18" charset="0"/>
                        </a:rPr>
                        <a:t>Number of Farmers in  production Clusters that have</a:t>
                      </a:r>
                      <a:r>
                        <a:rPr lang="en-US" sz="1600" baseline="0" dirty="0">
                          <a:latin typeface="Georgia" panose="02040502050405020303" pitchFamily="18" charset="0"/>
                        </a:rPr>
                        <a:t> Off-takers arrangements with Agribusinesses (Disaggregated by Gender and Youth)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Georgia" panose="02040502050405020303" pitchFamily="18" charset="0"/>
                      </a:endParaRPr>
                    </a:p>
                    <a:p>
                      <a:endParaRPr lang="en-US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en-GB" altLang="en-US" sz="1600" dirty="0">
                          <a:latin typeface="Georgia" panose="02040502050405020303" pitchFamily="18" charset="0"/>
                        </a:rPr>
                        <a:t>5</a:t>
                      </a:r>
                      <a:endParaRPr lang="en-GB" alt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Georgia" panose="02040502050405020303" pitchFamily="18" charset="0"/>
                        </a:rPr>
                        <a:t>0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en-US" sz="1600" kern="1200" dirty="0">
                          <a:effectLst/>
                          <a:latin typeface="Georgia" panose="02040502050405020303" pitchFamily="18" charset="0"/>
                        </a:rPr>
                        <a:t>Male = 18,175</a:t>
                      </a:r>
                    </a:p>
                    <a:p>
                      <a:pPr algn="ctr"/>
                      <a:r>
                        <a:rPr lang="en-GB" altLang="en-US" sz="1600" kern="1200" dirty="0">
                          <a:effectLst/>
                          <a:latin typeface="Georgia" panose="02040502050405020303" pitchFamily="18" charset="0"/>
                        </a:rPr>
                        <a:t>Female = 11,516</a:t>
                      </a:r>
                    </a:p>
                    <a:p>
                      <a:pPr algn="ctr"/>
                      <a:r>
                        <a:rPr lang="en-GB" altLang="en-US" sz="1600" kern="1200" dirty="0">
                          <a:effectLst/>
                          <a:latin typeface="Georgia" panose="02040502050405020303" pitchFamily="18" charset="0"/>
                        </a:rPr>
                        <a:t>Youth = 13,102</a:t>
                      </a:r>
                    </a:p>
                    <a:p>
                      <a:pPr algn="ctr"/>
                      <a:endParaRPr lang="en-GB" altLang="en-US" sz="1600" kern="12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en-GB" altLang="en-US" sz="1600" b="1" kern="1200" dirty="0">
                          <a:effectLst/>
                          <a:latin typeface="Georgia" panose="02040502050405020303" pitchFamily="18" charset="0"/>
                        </a:rPr>
                        <a:t>Total = 42,793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altLang="en-US" sz="1600" b="1" i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Male = </a:t>
                      </a:r>
                    </a:p>
                    <a:p>
                      <a:pPr algn="ctr"/>
                      <a:r>
                        <a:rPr lang="en-GB" altLang="en-US" sz="1600" b="1" i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Female = </a:t>
                      </a:r>
                    </a:p>
                    <a:p>
                      <a:pPr algn="ctr"/>
                      <a:endParaRPr lang="en-GB" altLang="en-US" sz="1600" b="1" i="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en-US" sz="1600" b="1" i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Total = 35,681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Georgia" panose="02040502050405020303" pitchFamily="18" charset="0"/>
                        </a:rPr>
                        <a:t>40,000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9pPr>
                    </a:lstStyle>
                    <a:p>
                      <a:pPr algn="ctr"/>
                      <a:endParaRPr lang="en-US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en-US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en-GB" altLang="en-US" sz="1600" dirty="0">
                          <a:latin typeface="Georgia" panose="02040502050405020303" pitchFamily="18" charset="0"/>
                        </a:rPr>
                        <a:t>106.9</a:t>
                      </a:r>
                      <a:endParaRPr lang="en-GB" altLang="en-US" sz="16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958"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9pPr>
                    </a:lstStyle>
                    <a:p>
                      <a:r>
                        <a:rPr lang="en-US" sz="1600" dirty="0">
                          <a:latin typeface="Georgia" panose="02040502050405020303" pitchFamily="18" charset="0"/>
                        </a:rPr>
                        <a:t>Upgraded Skills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31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9pPr>
                    </a:lstStyle>
                    <a:p>
                      <a:r>
                        <a:rPr lang="en-US" sz="1600" dirty="0">
                          <a:latin typeface="Georgia" panose="02040502050405020303" pitchFamily="18" charset="0"/>
                        </a:rPr>
                        <a:t>Beneficiaries of Skills Development Program that are hired or Self-employed</a:t>
                      </a:r>
                      <a:r>
                        <a:rPr lang="en-US" sz="1600" baseline="0" dirty="0">
                          <a:latin typeface="Georgia" panose="02040502050405020303" pitchFamily="18" charset="0"/>
                        </a:rPr>
                        <a:t> within 6 months after training (Disaggregated by Gender and Youth) (Number)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Georgia" panose="02040502050405020303" pitchFamily="18" charset="0"/>
                        </a:rPr>
                        <a:t>7</a:t>
                      </a:r>
                      <a:r>
                        <a:rPr lang="en-US" sz="1600" baseline="0" dirty="0">
                          <a:latin typeface="Georgia" panose="02040502050405020303" pitchFamily="18" charset="0"/>
                        </a:rPr>
                        <a:t> and </a:t>
                      </a:r>
                      <a:r>
                        <a:rPr lang="en-US" sz="1600" dirty="0">
                          <a:latin typeface="Georgia" panose="02040502050405020303" pitchFamily="18" charset="0"/>
                        </a:rPr>
                        <a:t>9a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GB" sz="1600" dirty="0">
                          <a:latin typeface="Georgia" panose="02040502050405020303" pitchFamily="18" charset="0"/>
                        </a:rPr>
                        <a:t>0</a:t>
                      </a:r>
                      <a:endParaRPr lang="en-GB" sz="1600" b="0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aseline="0" dirty="0">
                          <a:latin typeface="Georgia" panose="02040502050405020303" pitchFamily="18" charset="0"/>
                        </a:rPr>
                        <a:t>Phase 1: Male = 789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aseline="0" dirty="0">
                          <a:latin typeface="Georgia" panose="02040502050405020303" pitchFamily="18" charset="0"/>
                        </a:rPr>
                        <a:t>Female = 600 (1,389) 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GB" sz="1600" baseline="0" dirty="0">
                        <a:latin typeface="Georgia" panose="02040502050405020303" pitchFamily="18" charset="0"/>
                      </a:endParaRP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aseline="0" dirty="0">
                          <a:latin typeface="Georgia" panose="02040502050405020303" pitchFamily="18" charset="0"/>
                        </a:rPr>
                        <a:t>Phase 2: Male =2,568 Female = 2,712 (5,280)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GB" sz="1600" baseline="0" dirty="0">
                        <a:latin typeface="Georgia" panose="02040502050405020303" pitchFamily="18" charset="0"/>
                      </a:endParaRP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aseline="0" dirty="0">
                          <a:latin typeface="Georgia" panose="02040502050405020303" pitchFamily="18" charset="0"/>
                        </a:rPr>
                        <a:t>Phase 3: Male= 2,488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aseline="0" dirty="0">
                          <a:latin typeface="Georgia" panose="02040502050405020303" pitchFamily="18" charset="0"/>
                        </a:rPr>
                        <a:t>Female= 4,518       (7,006) </a:t>
                      </a:r>
                      <a:r>
                        <a:rPr lang="en-GB" sz="1600" b="1" baseline="0" dirty="0">
                          <a:latin typeface="Georgia" panose="02040502050405020303" pitchFamily="18" charset="0"/>
                        </a:rPr>
                        <a:t>Total =   13,675</a:t>
                      </a:r>
                      <a:endParaRPr lang="en-GB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="1" baseline="0" dirty="0">
                          <a:latin typeface="Georgia" panose="02040502050405020303" pitchFamily="18" charset="0"/>
                        </a:rPr>
                        <a:t>Phase 1</a:t>
                      </a:r>
                      <a:endParaRPr lang="en-GB" sz="1600" b="0" baseline="0" dirty="0">
                        <a:latin typeface="Georgia" panose="02040502050405020303" pitchFamily="18" charset="0"/>
                      </a:endParaRP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="0" baseline="0" dirty="0">
                          <a:latin typeface="Georgia" panose="02040502050405020303" pitchFamily="18" charset="0"/>
                        </a:rPr>
                        <a:t>Male = 789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="0" baseline="0" dirty="0">
                          <a:latin typeface="Georgia" panose="02040502050405020303" pitchFamily="18" charset="0"/>
                        </a:rPr>
                        <a:t>Female = 600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="0" baseline="0" dirty="0">
                          <a:latin typeface="Georgia" panose="02040502050405020303" pitchFamily="18" charset="0"/>
                        </a:rPr>
                        <a:t>               </a:t>
                      </a:r>
                      <a:r>
                        <a:rPr lang="en-GB" sz="1600" b="1" baseline="0" dirty="0">
                          <a:latin typeface="Georgia" panose="02040502050405020303" pitchFamily="18" charset="0"/>
                        </a:rPr>
                        <a:t>= 1,389 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GB" sz="1600" b="0" baseline="0" dirty="0">
                        <a:latin typeface="Georgia" panose="02040502050405020303" pitchFamily="18" charset="0"/>
                      </a:endParaRP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="1" baseline="0" dirty="0">
                          <a:latin typeface="Georgia" panose="02040502050405020303" pitchFamily="18" charset="0"/>
                        </a:rPr>
                        <a:t>Phase 2:</a:t>
                      </a:r>
                      <a:r>
                        <a:rPr lang="en-GB" sz="1600" b="0" baseline="0" dirty="0">
                          <a:latin typeface="Georgia" panose="02040502050405020303" pitchFamily="18" charset="0"/>
                        </a:rPr>
                        <a:t> Male =2,568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GB" sz="1600" b="0" baseline="0" dirty="0">
                          <a:latin typeface="Georgia" panose="02040502050405020303" pitchFamily="18" charset="0"/>
                        </a:rPr>
                        <a:t>              Female  = 2,712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="0" baseline="0" dirty="0">
                          <a:latin typeface="Georgia" panose="02040502050405020303" pitchFamily="18" charset="0"/>
                        </a:rPr>
                        <a:t>                           </a:t>
                      </a:r>
                      <a:r>
                        <a:rPr lang="en-GB" sz="1600" b="1" baseline="0" dirty="0">
                          <a:latin typeface="Georgia" panose="02040502050405020303" pitchFamily="18" charset="0"/>
                        </a:rPr>
                        <a:t>=5,280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GB" sz="1600" b="1" baseline="0" dirty="0">
                          <a:latin typeface="Georgia" panose="02040502050405020303" pitchFamily="18" charset="0"/>
                        </a:rPr>
                        <a:t>Total =   6,669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Georgia" panose="02040502050405020303" pitchFamily="18" charset="0"/>
                        </a:rPr>
                        <a:t>10,000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 panose="020B0602030504020204"/>
                        </a:defRPr>
                      </a:lvl9pPr>
                    </a:lstStyle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endParaRPr lang="en-GB" sz="1600" dirty="0">
                        <a:latin typeface="Georgia" panose="02040502050405020303" pitchFamily="18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Georgia" panose="02040502050405020303" pitchFamily="18" charset="0"/>
                        </a:rPr>
                        <a:t>136.75</a:t>
                      </a:r>
                      <a:endParaRPr lang="en-US" sz="1600" b="1" dirty="0"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CF6D8B-4226-4D16-AD6F-0888D982052E}" type="slidenum"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3CC2E1-D682-49BF-A6B1-CA075E6430B8}"/>
              </a:ext>
            </a:extLst>
          </p:cNvPr>
          <p:cNvSpPr txBox="1"/>
          <p:nvPr/>
        </p:nvSpPr>
        <p:spPr>
          <a:xfrm>
            <a:off x="116542" y="48688"/>
            <a:ext cx="11242363" cy="64281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700" b="1" dirty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</a:rPr>
              <a:t>PROJECT DEVELOPMENT OBJECTIVES (PDO’S) INDICATOR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</a:rPr>
              <a:t>S</a:t>
            </a:r>
            <a:endParaRPr lang="en-US" sz="2400" dirty="0">
              <a:solidFill>
                <a:schemeClr val="bg1">
                  <a:lumMod val="95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F06D2-B3FA-50F4-9A27-583C780C7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81DA2-FA79-198D-31DA-C385F6FA6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335" y="2712881"/>
            <a:ext cx="10114113" cy="1428813"/>
          </a:xfrm>
        </p:spPr>
        <p:txBody>
          <a:bodyPr>
            <a:normAutofit/>
          </a:bodyPr>
          <a:lstStyle/>
          <a:p>
            <a:pPr marR="0" lvl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6000" b="1" dirty="0">
                <a:latin typeface="Georgia" pitchFamily="18" charset="0"/>
              </a:rPr>
              <a:t>Result Theme/Indicator </a:t>
            </a:r>
            <a:endParaRPr kumimoji="0" lang="en-GB" sz="6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5BD73C-8595-4E48-A489-5557BEC4E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6D8B-4226-4D16-AD6F-0888D982052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29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288964"/>
              </p:ext>
            </p:extLst>
          </p:nvPr>
        </p:nvGraphicFramePr>
        <p:xfrm>
          <a:off x="141917" y="1266209"/>
          <a:ext cx="11908165" cy="48934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51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9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54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3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1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94381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S/N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INDICATOR NAME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CURRENT STATUS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END TARGET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7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Sub-Component 1.1 &amp; 2.1: Improving the Business-Enabling Environment</a:t>
                      </a:r>
                      <a:endParaRPr lang="en-US" sz="2000" b="1" dirty="0">
                        <a:latin typeface="Georgia" panose="02040502050405020303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22" marR="44522" marT="6184" marB="0" anchor="ctr"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 marL="7008" marR="7008" marT="7008" marB="0" anchor="ctr"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NG"/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43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000" kern="12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New C of O’s issued (Disaggregated by Gender) (Number)</a:t>
                      </a:r>
                      <a:endParaRPr lang="en-US" sz="2000" b="1" dirty="0">
                        <a:latin typeface="Georgia" panose="02040502050405020303" pitchFamily="18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Georgia" panose="02040502050405020303" pitchFamily="18" charset="0"/>
                        </a:rPr>
                        <a:t>0</a:t>
                      </a:r>
                      <a:endParaRPr lang="en-GB" sz="2000" b="1" dirty="0"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u="none" strike="noStrike" kern="1200" baseline="0" dirty="0">
                          <a:latin typeface="Georgia" panose="02040502050405020303" pitchFamily="18" charset="0"/>
                        </a:rPr>
                        <a:t>15,437</a:t>
                      </a:r>
                      <a:endParaRPr lang="en-US" sz="2000" b="1" i="0" u="none" strike="noStrike" kern="1200" baseline="0" dirty="0">
                        <a:solidFill>
                          <a:srgbClr val="FF000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Georgia" panose="02040502050405020303" pitchFamily="18" charset="0"/>
                        </a:rPr>
                        <a:t>15,000 Certificate of Occupancy</a:t>
                      </a:r>
                      <a:endParaRPr lang="en-GB" sz="20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1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US" sz="20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000" kern="12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Investments</a:t>
                      </a:r>
                      <a:r>
                        <a:rPr lang="en-US" sz="2000" kern="1200" baseline="0" dirty="0"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facilitated by Ogun State Investment Promotion Agency-(</a:t>
                      </a:r>
                      <a:r>
                        <a:rPr lang="en-US" sz="2000" kern="1200" dirty="0" err="1">
                          <a:effectLst/>
                          <a:latin typeface="Georgia" panose="02040502050405020303" pitchFamily="18" charset="0"/>
                        </a:rPr>
                        <a:t>OgunInvest</a:t>
                      </a:r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) (Cumulative) (Number)</a:t>
                      </a:r>
                      <a:endParaRPr lang="en-GB" sz="2000" b="1" dirty="0">
                        <a:latin typeface="Georgia" panose="02040502050405020303" pitchFamily="18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Georgia" panose="02040502050405020303" pitchFamily="18" charset="0"/>
                        </a:rPr>
                        <a:t>0</a:t>
                      </a:r>
                      <a:endParaRPr lang="en-GB" sz="2000" b="1" dirty="0"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Georgia" panose="02040502050405020303" pitchFamily="18" charset="0"/>
                        </a:rPr>
                        <a:t>43 </a:t>
                      </a:r>
                      <a:endParaRPr lang="en-US" sz="2000" b="1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effectLst/>
                          <a:latin typeface="Georgia" panose="02040502050405020303" pitchFamily="18" charset="0"/>
                        </a:rPr>
                        <a:t>40 Investments facilitated by IPA</a:t>
                      </a:r>
                      <a:endParaRPr lang="en-GB" sz="2000" b="1" dirty="0"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CF6D8B-4226-4D16-AD6F-0888D982052E}" type="slidenum"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1"/>
          <p:cNvSpPr txBox="1"/>
          <p:nvPr/>
        </p:nvSpPr>
        <p:spPr>
          <a:xfrm>
            <a:off x="141917" y="98425"/>
            <a:ext cx="11211883" cy="91122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Georgia" panose="02040502050405020303" pitchFamily="18" charset="0"/>
              </a:rPr>
              <a:t>RESULT THEME (Intermediate Indicators) BEE SECTOR</a:t>
            </a:r>
            <a:endParaRPr kumimoji="0" lang="en-US" sz="2400" b="0" i="0" u="none" strike="noStrike" kern="1200" cap="all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0342465"/>
              </p:ext>
            </p:extLst>
          </p:nvPr>
        </p:nvGraphicFramePr>
        <p:xfrm>
          <a:off x="141917" y="1115339"/>
          <a:ext cx="11792630" cy="559275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43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5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73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04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0898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S/N</a:t>
                      </a:r>
                      <a:endParaRPr lang="en-US" sz="18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INDICATOR NAME</a:t>
                      </a:r>
                      <a:endParaRPr lang="en-US" sz="18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BASELINE</a:t>
                      </a:r>
                      <a:endParaRPr lang="en-US" sz="18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CURRENT STATUS</a:t>
                      </a:r>
                      <a:endParaRPr lang="en-US" sz="18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END TARGET</a:t>
                      </a:r>
                      <a:endParaRPr lang="en-US" sz="18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70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Ministry of Physical Planning and Urban Development (MPP&amp;UD) Zonal Offices rehabilitated and E-Planning Center face-lifted (Number). </a:t>
                      </a:r>
                      <a:endParaRPr lang="en-GB" sz="18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 6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6 and 1 data Center</a:t>
                      </a:r>
                      <a:endParaRPr lang="en-GB" sz="18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8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 dirty="0">
                          <a:effectLst/>
                          <a:latin typeface="Georgia" panose="02040502050405020303" pitchFamily="18" charset="0"/>
                        </a:rPr>
                        <a:t>2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 dirty="0">
                          <a:effectLst/>
                          <a:latin typeface="Georgia" panose="02040502050405020303" pitchFamily="18" charset="0"/>
                        </a:rPr>
                        <a:t>Number of Zonal offices and E planning center equipped</a:t>
                      </a:r>
                      <a:endParaRPr lang="en-US" sz="180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b="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b="0" dirty="0">
                          <a:effectLst/>
                          <a:latin typeface="Georgia" panose="02040502050405020303" pitchFamily="18" charset="0"/>
                        </a:rPr>
                        <a:t>6 and 1 data </a:t>
                      </a:r>
                      <a:r>
                        <a:rPr lang="en-GB" sz="1800" b="0" dirty="0" err="1">
                          <a:effectLst/>
                          <a:latin typeface="Georgia" panose="02040502050405020303" pitchFamily="18" charset="0"/>
                        </a:rPr>
                        <a:t>center</a:t>
                      </a:r>
                      <a:endParaRPr lang="en-GB" sz="1800" b="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1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 dirty="0">
                          <a:effectLst/>
                          <a:latin typeface="Georgia" panose="02040502050405020303" pitchFamily="18" charset="0"/>
                        </a:rPr>
                        <a:t>3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Establish Geo-information department to drive the state GIS at Bureau of  Information Technology (Number)</a:t>
                      </a:r>
                      <a:endParaRPr lang="en-US" sz="1800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kern="100" dirty="0">
                          <a:effectLst/>
                          <a:latin typeface="Georgia" panose="02040502050405020303" pitchFamily="18" charset="0"/>
                        </a:rPr>
                        <a:t>1</a:t>
                      </a:r>
                      <a:endParaRPr lang="en-GB" sz="1800" b="1" kern="1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kern="100" dirty="0">
                          <a:effectLst/>
                          <a:latin typeface="Georgia" panose="02040502050405020303" pitchFamily="18" charset="0"/>
                        </a:rPr>
                        <a:t>1 </a:t>
                      </a:r>
                      <a:endParaRPr lang="en-GB" sz="1800" b="1" kern="1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98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 kern="100" dirty="0">
                          <a:effectLst/>
                          <a:latin typeface="Georgia" panose="02040502050405020303" pitchFamily="18" charset="0"/>
                        </a:rPr>
                        <a:t>4.</a:t>
                      </a:r>
                      <a:endParaRPr lang="en-US" sz="1800" b="1" kern="1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Organize capacity building and communication activities for IPA (</a:t>
                      </a:r>
                      <a:r>
                        <a:rPr lang="en-US" sz="1800" dirty="0" err="1">
                          <a:effectLst/>
                          <a:latin typeface="Georgia" panose="02040502050405020303" pitchFamily="18" charset="0"/>
                        </a:rPr>
                        <a:t>OgunInvest</a:t>
                      </a: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); (Number)</a:t>
                      </a:r>
                      <a:endParaRPr lang="en-GB" sz="1800" b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522" marR="44522" marT="618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800" b="0" kern="100" dirty="0">
                          <a:effectLst/>
                          <a:latin typeface="Georgia" panose="02040502050405020303" pitchFamily="18" charset="0"/>
                        </a:rPr>
                        <a:t>0</a:t>
                      </a:r>
                    </a:p>
                  </a:txBody>
                  <a:tcPr marL="7008" marR="7008" marT="700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b="0" kern="100" dirty="0">
                          <a:effectLst/>
                          <a:latin typeface="Georgia" panose="02040502050405020303" pitchFamily="18" charset="0"/>
                        </a:rPr>
                        <a:t>10</a:t>
                      </a:r>
                      <a:endParaRPr lang="en-GB" sz="1800" b="0" kern="1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800" b="0" kern="100" dirty="0">
                          <a:effectLst/>
                          <a:latin typeface="Georgia" panose="02040502050405020303" pitchFamily="18" charset="0"/>
                        </a:rPr>
                        <a:t>10</a:t>
                      </a:r>
                      <a:endParaRPr lang="en-GB" sz="1800" b="0" kern="1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008" marR="7008" marT="7008" marB="0" anchor="ctr"/>
                </a:tc>
                <a:extLst>
                  <a:ext uri="{0D108BD9-81ED-4DB2-BD59-A6C34878D82A}">
                    <a16:rowId xmlns:a16="http://schemas.microsoft.com/office/drawing/2014/main" val="18859262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CF6D8B-4226-4D16-AD6F-0888D982052E}" type="slidenum"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6" name="Rectangle 1"/>
          <p:cNvSpPr txBox="1">
            <a:spLocks noGrp="1"/>
          </p:cNvSpPr>
          <p:nvPr>
            <p:ph type="title"/>
          </p:nvPr>
        </p:nvSpPr>
        <p:spPr>
          <a:xfrm>
            <a:off x="141917" y="98425"/>
            <a:ext cx="11288083" cy="91122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500" b="1" dirty="0">
                <a:latin typeface="Arial Black" panose="020B0A04020102020204" pitchFamily="34" charset="0"/>
              </a:rPr>
              <a:t>ADDITIONAL Indicators (bee SECTOR)</a:t>
            </a:r>
            <a:r>
              <a:rPr lang="en-US" sz="1800" dirty="0">
                <a:latin typeface="Arial Black" panose="020B0A04020102020204" pitchFamily="34" charset="0"/>
              </a:rPr>
              <a:t> </a:t>
            </a:r>
            <a:r>
              <a:rPr lang="en-GB" sz="1800" dirty="0">
                <a:solidFill>
                  <a:prstClr val="white"/>
                </a:solidFill>
                <a:latin typeface="Arial Black" panose="020B0A04020102020204" pitchFamily="34" charset="0"/>
              </a:rPr>
              <a:t> </a:t>
            </a:r>
            <a:endParaRPr lang="en-US" sz="1800" dirty="0">
              <a:solidFill>
                <a:prstClr val="white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19032</TotalTime>
  <Words>1423</Words>
  <Application>Microsoft Office PowerPoint</Application>
  <PresentationFormat>Widescreen</PresentationFormat>
  <Paragraphs>406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Aptos</vt:lpstr>
      <vt:lpstr>Aptos Display</vt:lpstr>
      <vt:lpstr>Arial</vt:lpstr>
      <vt:lpstr>Arial Black</vt:lpstr>
      <vt:lpstr>Calibri</vt:lpstr>
      <vt:lpstr>Georgia</vt:lpstr>
      <vt:lpstr>Georgia Pro Black</vt:lpstr>
      <vt:lpstr>Trebuchet MS</vt:lpstr>
      <vt:lpstr>Wingdings</vt:lpstr>
      <vt:lpstr>Office Theme</vt:lpstr>
      <vt:lpstr>1_Office Theme</vt:lpstr>
      <vt:lpstr>2_Office Theme</vt:lpstr>
      <vt:lpstr>PowerPoint Presentation</vt:lpstr>
      <vt:lpstr>Content</vt:lpstr>
      <vt:lpstr>Introduction</vt:lpstr>
      <vt:lpstr>Introduction</vt:lpstr>
      <vt:lpstr>Project Development Objectives</vt:lpstr>
      <vt:lpstr>PowerPoint Presentation</vt:lpstr>
      <vt:lpstr>Result Theme/Indicator </vt:lpstr>
      <vt:lpstr>PowerPoint Presentation</vt:lpstr>
      <vt:lpstr>ADDITIONAL Indicators (bee SECTOR)  </vt:lpstr>
      <vt:lpstr>RESULT THEME (INTERMEDIATE Indicators) AGRIC SECTOR  </vt:lpstr>
      <vt:lpstr>ADDITIONAL Indicators (AGRIC FOOD VALUE CHAIN SECTOR)  </vt:lpstr>
      <vt:lpstr>ADDITIONAL Indicators (AGRIC FOOD VALUE CHAIN SECTOR)  </vt:lpstr>
      <vt:lpstr>RESULT THEME (INTERMEDIATE Indicators) SKILLs SECTOR  </vt:lpstr>
      <vt:lpstr>ADDITIONAL Indicators (SKILL’S SECTOR)  </vt:lpstr>
      <vt:lpstr>ADDITIONAL Indicators (SKILL’S SECTOR)  </vt:lpstr>
      <vt:lpstr>RESULT THEME (Intermediate Indicators) PSR, GENDER UNIT AND SAFEGUARD UNIT.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skills sector</dc:creator>
  <cp:lastModifiedBy>User</cp:lastModifiedBy>
  <cp:revision>257</cp:revision>
  <cp:lastPrinted>2025-11-05T10:02:08Z</cp:lastPrinted>
  <dcterms:created xsi:type="dcterms:W3CDTF">2020-12-09T15:34:52Z</dcterms:created>
  <dcterms:modified xsi:type="dcterms:W3CDTF">2025-12-04T09:25:43Z</dcterms:modified>
</cp:coreProperties>
</file>